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62" r:id="rId3"/>
    <p:sldId id="317" r:id="rId4"/>
    <p:sldId id="318" r:id="rId5"/>
    <p:sldId id="319" r:id="rId6"/>
    <p:sldId id="320" r:id="rId7"/>
    <p:sldId id="321" r:id="rId8"/>
    <p:sldId id="322" r:id="rId9"/>
    <p:sldId id="323" r:id="rId10"/>
    <p:sldId id="324" r:id="rId11"/>
    <p:sldId id="343" r:id="rId12"/>
    <p:sldId id="344" r:id="rId13"/>
    <p:sldId id="326" r:id="rId14"/>
    <p:sldId id="327" r:id="rId15"/>
    <p:sldId id="345" r:id="rId16"/>
    <p:sldId id="33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0" autoAdjust="0"/>
    <p:restoredTop sz="72817" autoAdjust="0"/>
  </p:normalViewPr>
  <p:slideViewPr>
    <p:cSldViewPr snapToGrid="0">
      <p:cViewPr varScale="1">
        <p:scale>
          <a:sx n="78" d="100"/>
          <a:sy n="78"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3425C-C401-4E6B-AFC2-0EB0FDB85D12}" type="datetimeFigureOut">
              <a:rPr lang="en-US" smtClean="0"/>
              <a:t>10/11/2016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CF350-82AE-4204-B09B-A7DFAED0117F}" type="slidenum">
              <a:rPr lang="en-US" smtClean="0"/>
              <a:t>‹#›</a:t>
            </a:fld>
            <a:endParaRPr lang="en-US"/>
          </a:p>
        </p:txBody>
      </p:sp>
    </p:spTree>
    <p:extLst>
      <p:ext uri="{BB962C8B-B14F-4D97-AF65-F5344CB8AC3E}">
        <p14:creationId xmlns:p14="http://schemas.microsoft.com/office/powerpoint/2010/main" val="9251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a:t>
            </a:fld>
            <a:endParaRPr lang="en-US"/>
          </a:p>
        </p:txBody>
      </p:sp>
    </p:spTree>
    <p:extLst>
      <p:ext uri="{BB962C8B-B14F-4D97-AF65-F5344CB8AC3E}">
        <p14:creationId xmlns:p14="http://schemas.microsoft.com/office/powerpoint/2010/main" val="207350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10</a:t>
            </a:fld>
            <a:endParaRPr lang="en-US" dirty="0"/>
          </a:p>
        </p:txBody>
      </p:sp>
    </p:spTree>
    <p:extLst>
      <p:ext uri="{BB962C8B-B14F-4D97-AF65-F5344CB8AC3E}">
        <p14:creationId xmlns:p14="http://schemas.microsoft.com/office/powerpoint/2010/main" val="395384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the East</a:t>
            </a:r>
            <a:r>
              <a:rPr lang="en-US" baseline="0" dirty="0"/>
              <a:t> Pass Inlet Management Plan (IMP) was adopted, recommending stabilization of the Point. The stabilization has been permitted but the City of Destin also will wished to include recreational amenities, such as a pavilion, restrooms, signage, trails &amp; additional parking. </a:t>
            </a:r>
          </a:p>
          <a:p>
            <a:endParaRPr lang="en-US" baseline="0" dirty="0"/>
          </a:p>
          <a:p>
            <a:r>
              <a:rPr lang="en-US" baseline="0" dirty="0"/>
              <a:t>The City received funding through NRDA for the entire project. Should construction come in over budget, the project has an inlet management appropriation that can be used for activities adopted in the IMP. </a:t>
            </a:r>
          </a:p>
          <a:p>
            <a:endParaRPr lang="en-US" baseline="0" dirty="0"/>
          </a:p>
          <a:p>
            <a:r>
              <a:rPr lang="en-US" b="1" u="sng" baseline="0" dirty="0"/>
              <a:t>Coordination: </a:t>
            </a:r>
            <a:r>
              <a:rPr lang="en-US" baseline="0" dirty="0"/>
              <a:t>Since the NRDA funds were neither state nor federal, they can be used as local match for the Inlet Management grant. </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12</a:t>
            </a:fld>
            <a:endParaRPr lang="en-US"/>
          </a:p>
        </p:txBody>
      </p:sp>
    </p:spTree>
    <p:extLst>
      <p:ext uri="{BB962C8B-B14F-4D97-AF65-F5344CB8AC3E}">
        <p14:creationId xmlns:p14="http://schemas.microsoft.com/office/powerpoint/2010/main" val="612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City of Venice recently completed a beach nourishment project, using state matching funds. Like many coastal communities, the design needed to incorporate </a:t>
            </a:r>
            <a:r>
              <a:rPr lang="en-US" baseline="0" dirty="0" err="1"/>
              <a:t>stormwater</a:t>
            </a:r>
            <a:r>
              <a:rPr lang="en-US" baseline="0" dirty="0"/>
              <a:t> outfalls.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order to improve water quality at the outfalls, the City applied for and received a WMD </a:t>
            </a:r>
            <a:r>
              <a:rPr lang="en-US" baseline="0" dirty="0" err="1"/>
              <a:t>stormwater</a:t>
            </a:r>
            <a:r>
              <a:rPr lang="en-US" baseline="0" dirty="0"/>
              <a:t> grant &amp; a 319 grant that were combined to build (</a:t>
            </a:r>
            <a:r>
              <a:rPr lang="en-US" sz="1200" kern="1200" dirty="0">
                <a:solidFill>
                  <a:schemeClr val="tx1"/>
                </a:solidFill>
                <a:effectLst/>
                <a:latin typeface="+mn-lt"/>
                <a:ea typeface="+mn-ea"/>
                <a:cs typeface="+mn-cs"/>
              </a:rPr>
              <a:t>2) diversion pump systems (WMD grant) and bio-retention swale (BMP- 319 grant). The combination provided </a:t>
            </a:r>
            <a:r>
              <a:rPr lang="en-US" sz="1200" kern="1200" dirty="0" err="1">
                <a:solidFill>
                  <a:schemeClr val="tx1"/>
                </a:solidFill>
                <a:effectLst/>
                <a:latin typeface="+mn-lt"/>
                <a:ea typeface="+mn-ea"/>
                <a:cs typeface="+mn-cs"/>
              </a:rPr>
              <a:t>stormwater</a:t>
            </a:r>
            <a:r>
              <a:rPr lang="en-US" sz="1200" kern="1200" dirty="0">
                <a:solidFill>
                  <a:schemeClr val="tx1"/>
                </a:solidFill>
                <a:effectLst/>
                <a:latin typeface="+mn-lt"/>
                <a:ea typeface="+mn-ea"/>
                <a:cs typeface="+mn-cs"/>
              </a:rPr>
              <a:t> treatment and volume reduction at the beach outfall.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can see, the outfall was vegetated</a:t>
            </a:r>
            <a:r>
              <a:rPr lang="en-US" sz="1200" kern="1200" baseline="0" dirty="0">
                <a:solidFill>
                  <a:schemeClr val="tx1"/>
                </a:solidFill>
                <a:effectLst/>
                <a:latin typeface="+mn-lt"/>
                <a:ea typeface="+mn-ea"/>
                <a:cs typeface="+mn-cs"/>
              </a:rPr>
              <a:t> for stabilization and incorporated into the beach project design.</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13</a:t>
            </a:fld>
            <a:endParaRPr lang="en-US"/>
          </a:p>
        </p:txBody>
      </p:sp>
    </p:spTree>
    <p:extLst>
      <p:ext uri="{BB962C8B-B14F-4D97-AF65-F5344CB8AC3E}">
        <p14:creationId xmlns:p14="http://schemas.microsoft.com/office/powerpoint/2010/main" val="97857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15</a:t>
            </a:fld>
            <a:endParaRPr lang="en-US"/>
          </a:p>
        </p:txBody>
      </p:sp>
    </p:spTree>
    <p:extLst>
      <p:ext uri="{BB962C8B-B14F-4D97-AF65-F5344CB8AC3E}">
        <p14:creationId xmlns:p14="http://schemas.microsoft.com/office/powerpoint/2010/main" val="242676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a:t>
            </a:fld>
            <a:endParaRPr lang="en-US"/>
          </a:p>
        </p:txBody>
      </p:sp>
    </p:spTree>
    <p:extLst>
      <p:ext uri="{BB962C8B-B14F-4D97-AF65-F5344CB8AC3E}">
        <p14:creationId xmlns:p14="http://schemas.microsoft.com/office/powerpoint/2010/main" val="175082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the</a:t>
            </a:r>
            <a:r>
              <a:rPr lang="en-US" baseline="0" dirty="0"/>
              <a:t> Division</a:t>
            </a:r>
            <a:r>
              <a:rPr lang="en-US" dirty="0"/>
              <a:t> get money</a:t>
            </a:r>
            <a:r>
              <a:rPr lang="en-US" baseline="0" dirty="0"/>
              <a:t> to the communities more effectively?</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a:t>
            </a:fld>
            <a:endParaRPr lang="en-US" dirty="0"/>
          </a:p>
        </p:txBody>
      </p:sp>
    </p:spTree>
    <p:extLst>
      <p:ext uri="{BB962C8B-B14F-4D97-AF65-F5344CB8AC3E}">
        <p14:creationId xmlns:p14="http://schemas.microsoft.com/office/powerpoint/2010/main" val="412336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a:t>Low interest loan program historically focused on </a:t>
            </a:r>
            <a:r>
              <a:rPr lang="en-US" altLang="en-US" dirty="0">
                <a:latin typeface="Arial" panose="020B0604020202020204" pitchFamily="34" charset="0"/>
              </a:rPr>
              <a:t>water pollution control facilities-- p</a:t>
            </a:r>
            <a:r>
              <a:rPr lang="en-US" baseline="0" dirty="0"/>
              <a:t>rimarily drinking water and clean water.</a:t>
            </a:r>
          </a:p>
          <a:p>
            <a:pPr defTabSz="931774">
              <a:defRPr/>
            </a:pPr>
            <a:endParaRPr lang="en-US" baseline="0" dirty="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a:t>Federally funded with about 20% state matching funds.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a:t>As loans are repaid, funds are made available to loan for new projects.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a:t>About $4B has been loaned to date. Eventually, program will be self sustaining and will not need annual federal and state additions.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a:p>
          <a:p>
            <a:r>
              <a:rPr lang="en-US" dirty="0"/>
              <a:t>SRF</a:t>
            </a:r>
            <a:r>
              <a:rPr lang="en-US" baseline="0" dirty="0"/>
              <a:t> has a small communities grant program- essentially a principal forgiveness program, for disadvantaged communities.</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a:t>
            </a:fld>
            <a:endParaRPr lang="en-US"/>
          </a:p>
        </p:txBody>
      </p:sp>
    </p:spTree>
    <p:extLst>
      <p:ext uri="{BB962C8B-B14F-4D97-AF65-F5344CB8AC3E}">
        <p14:creationId xmlns:p14="http://schemas.microsoft.com/office/powerpoint/2010/main" val="317298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creative</a:t>
            </a:r>
            <a:r>
              <a:rPr lang="en-US" baseline="0" dirty="0"/>
              <a:t> uses of the program have involved…</a:t>
            </a:r>
          </a:p>
          <a:p>
            <a:endParaRPr lang="en-US" baseline="0" dirty="0"/>
          </a:p>
          <a:p>
            <a:r>
              <a:rPr lang="en-US" baseline="0" dirty="0"/>
              <a:t>Storm water management…with a water quality component.</a:t>
            </a:r>
          </a:p>
          <a:p>
            <a:r>
              <a:rPr lang="en-US" baseline="0" dirty="0"/>
              <a:t>Landfill management – when no </a:t>
            </a:r>
            <a:r>
              <a:rPr lang="fr-FR" sz="1200" b="1" kern="1200" dirty="0">
                <a:solidFill>
                  <a:schemeClr val="tx1"/>
                </a:solidFill>
                <a:effectLst/>
                <a:latin typeface="+mn-lt"/>
                <a:ea typeface="+mn-ea"/>
                <a:cs typeface="+mn-cs"/>
              </a:rPr>
              <a:t>National </a:t>
            </a:r>
            <a:r>
              <a:rPr lang="fr-FR" sz="1200" b="1" kern="1200" dirty="0" err="1">
                <a:solidFill>
                  <a:schemeClr val="tx1"/>
                </a:solidFill>
                <a:effectLst/>
                <a:latin typeface="+mn-lt"/>
                <a:ea typeface="+mn-ea"/>
                <a:cs typeface="+mn-cs"/>
              </a:rPr>
              <a:t>Pollutant</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Discharge</a:t>
            </a:r>
            <a:r>
              <a:rPr lang="fr-FR" sz="1200" b="1" kern="1200" dirty="0">
                <a:solidFill>
                  <a:schemeClr val="tx1"/>
                </a:solidFill>
                <a:effectLst/>
                <a:latin typeface="+mn-lt"/>
                <a:ea typeface="+mn-ea"/>
                <a:cs typeface="+mn-cs"/>
              </a:rPr>
              <a:t> Elimination System</a:t>
            </a:r>
            <a:r>
              <a:rPr lang="fr-FR" sz="1200" kern="1200" dirty="0">
                <a:solidFill>
                  <a:schemeClr val="tx1"/>
                </a:solidFill>
                <a:effectLst/>
                <a:latin typeface="+mn-lt"/>
                <a:ea typeface="+mn-ea"/>
                <a:cs typeface="+mn-cs"/>
              </a:rPr>
              <a:t> (</a:t>
            </a:r>
            <a:r>
              <a:rPr lang="en-US" baseline="0" dirty="0"/>
              <a:t>NPDES) permit is required.</a:t>
            </a:r>
          </a:p>
          <a:p>
            <a:r>
              <a:rPr lang="en-US" baseline="0" dirty="0"/>
              <a:t>Atmospheric deposition reduction projects- when clear connection between manmade pollution and water quality is demonstrated.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Green Power consumption or production  projects.</a:t>
            </a:r>
          </a:p>
          <a:p>
            <a:r>
              <a:rPr lang="en-US" baseline="0" dirty="0"/>
              <a:t>Conversion of </a:t>
            </a:r>
            <a:r>
              <a:rPr lang="en-US" baseline="0" dirty="0" err="1"/>
              <a:t>Brownsfield</a:t>
            </a:r>
            <a:r>
              <a:rPr lang="en-US" baseline="0" dirty="0"/>
              <a:t> site- following remediation, site was converted into </a:t>
            </a:r>
            <a:r>
              <a:rPr lang="en-US" baseline="0" dirty="0" err="1"/>
              <a:t>stormwater</a:t>
            </a:r>
            <a:r>
              <a:rPr lang="en-US" baseline="0" dirty="0"/>
              <a:t> management system.</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a:t>
            </a:fld>
            <a:endParaRPr lang="en-US"/>
          </a:p>
        </p:txBody>
      </p:sp>
    </p:spTree>
    <p:extLst>
      <p:ext uri="{BB962C8B-B14F-4D97-AF65-F5344CB8AC3E}">
        <p14:creationId xmlns:p14="http://schemas.microsoft.com/office/powerpoint/2010/main" val="300869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endParaRPr lang="en-US" sz="1800"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a:t>
            </a:fld>
            <a:endParaRPr lang="en-US"/>
          </a:p>
        </p:txBody>
      </p:sp>
    </p:spTree>
    <p:extLst>
      <p:ext uri="{BB962C8B-B14F-4D97-AF65-F5344CB8AC3E}">
        <p14:creationId xmlns:p14="http://schemas.microsoft.com/office/powerpoint/2010/main" val="390175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defRPr/>
            </a:pPr>
            <a:r>
              <a:rPr lang="en-US" sz="1800" dirty="0"/>
              <a:t>Program mostly</a:t>
            </a:r>
            <a:r>
              <a:rPr lang="en-US" sz="1800" baseline="0" dirty="0"/>
              <a:t> funds </a:t>
            </a:r>
            <a:r>
              <a:rPr lang="en-US" sz="1800" dirty="0"/>
              <a:t>Urban </a:t>
            </a:r>
            <a:r>
              <a:rPr lang="en-US" sz="1800" dirty="0" err="1"/>
              <a:t>Stormwater</a:t>
            </a:r>
            <a:r>
              <a:rPr lang="en-US" sz="1800" dirty="0"/>
              <a:t> Projects- </a:t>
            </a:r>
          </a:p>
          <a:p>
            <a:pPr>
              <a:lnSpc>
                <a:spcPct val="90000"/>
              </a:lnSpc>
              <a:defRPr/>
            </a:pPr>
            <a:r>
              <a:rPr lang="en-US" sz="1800" dirty="0"/>
              <a:t>	BMP construction for </a:t>
            </a:r>
            <a:r>
              <a:rPr lang="en-US" sz="1800" dirty="0" err="1"/>
              <a:t>stormwater</a:t>
            </a:r>
            <a:r>
              <a:rPr lang="en-US" sz="1800" dirty="0"/>
              <a:t> treatment,</a:t>
            </a:r>
            <a:r>
              <a:rPr lang="en-US" sz="1800" baseline="0" dirty="0"/>
              <a:t> like</a:t>
            </a:r>
            <a:r>
              <a:rPr lang="en-US" sz="1800" dirty="0"/>
              <a:t> </a:t>
            </a:r>
            <a:r>
              <a:rPr lang="en-US" sz="1800" dirty="0" err="1"/>
              <a:t>bioswales</a:t>
            </a:r>
            <a:r>
              <a:rPr lang="en-US" sz="1800" dirty="0"/>
              <a:t>, wet detention ponds, low impact design, wetland restoration</a:t>
            </a:r>
          </a:p>
          <a:p>
            <a:pPr marL="0" marR="0" indent="0" algn="l" defTabSz="914400" rtl="0" eaLnBrk="1" fontAlgn="auto" latinLnBrk="0" hangingPunct="1">
              <a:lnSpc>
                <a:spcPct val="90000"/>
              </a:lnSpc>
              <a:spcBef>
                <a:spcPts val="0"/>
              </a:spcBef>
              <a:spcAft>
                <a:spcPts val="0"/>
              </a:spcAft>
              <a:buClrTx/>
              <a:buSzTx/>
              <a:buFontTx/>
              <a:buNone/>
              <a:tabLst/>
              <a:defRPr/>
            </a:pPr>
            <a:r>
              <a:rPr lang="en-US" sz="1800" b="0" dirty="0"/>
              <a:t>But can also fund:</a:t>
            </a:r>
          </a:p>
          <a:p>
            <a:pPr marL="457200" marR="0" lvl="1" indent="0" algn="l" defTabSz="914400" rtl="0" eaLnBrk="1" fontAlgn="auto" latinLnBrk="0" hangingPunct="1">
              <a:lnSpc>
                <a:spcPct val="90000"/>
              </a:lnSpc>
              <a:spcBef>
                <a:spcPts val="0"/>
              </a:spcBef>
              <a:spcAft>
                <a:spcPts val="0"/>
              </a:spcAft>
              <a:buClrTx/>
              <a:buSzTx/>
              <a:buFontTx/>
              <a:buNone/>
              <a:tabLst/>
              <a:defRPr/>
            </a:pPr>
            <a:r>
              <a:rPr lang="en-US" sz="1800" b="0" dirty="0"/>
              <a:t>Septic</a:t>
            </a:r>
            <a:r>
              <a:rPr lang="en-US" sz="1800" b="0" baseline="0" dirty="0"/>
              <a:t> Tank Pollution Abatement Projects</a:t>
            </a:r>
          </a:p>
          <a:p>
            <a:pPr lvl="1">
              <a:lnSpc>
                <a:spcPct val="90000"/>
              </a:lnSpc>
              <a:defRPr/>
            </a:pPr>
            <a:r>
              <a:rPr lang="en-US" sz="1800" dirty="0"/>
              <a:t>Agricultural BMP Development, Monitoring &amp;/or Evaluation</a:t>
            </a:r>
          </a:p>
          <a:p>
            <a:pPr lvl="1">
              <a:lnSpc>
                <a:spcPct val="90000"/>
              </a:lnSpc>
              <a:defRPr/>
            </a:pPr>
            <a:r>
              <a:rPr lang="en-US" sz="1800" dirty="0" err="1"/>
              <a:t>Silvicultural</a:t>
            </a:r>
            <a:r>
              <a:rPr lang="en-US" sz="1800" dirty="0"/>
              <a:t> Best Management Practices (BMPs)</a:t>
            </a:r>
          </a:p>
          <a:p>
            <a:pPr lvl="1">
              <a:lnSpc>
                <a:spcPct val="90000"/>
              </a:lnSpc>
              <a:defRPr/>
            </a:pPr>
            <a:r>
              <a:rPr lang="en-US" sz="1800" dirty="0"/>
              <a:t>Erosion / Sediment Control</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64983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In 2015, the BP settlement identified approximately $18 BILLION in economic claims, between Clean Water Act Penalties, NRDA, State and Local Agencies</a:t>
            </a:r>
          </a:p>
          <a:p>
            <a:pPr>
              <a:buFont typeface="Arial" pitchFamily="34" charset="0"/>
              <a:buChar char="•"/>
            </a:pPr>
            <a:endParaRPr lang="en-US" baseline="0" dirty="0"/>
          </a:p>
          <a:p>
            <a:pPr>
              <a:buFont typeface="Arial" pitchFamily="34" charset="0"/>
              <a:buChar char="•"/>
            </a:pPr>
            <a:r>
              <a:rPr lang="en-US" baseline="0" dirty="0"/>
              <a:t>About $2B is anticipated to flow into the state of Florida for restoration.</a:t>
            </a:r>
          </a:p>
        </p:txBody>
      </p:sp>
      <p:sp>
        <p:nvSpPr>
          <p:cNvPr id="4" name="Slide Number Placeholder 3"/>
          <p:cNvSpPr>
            <a:spLocks noGrp="1"/>
          </p:cNvSpPr>
          <p:nvPr>
            <p:ph type="sldNum" sz="quarter" idx="10"/>
          </p:nvPr>
        </p:nvSpPr>
        <p:spPr/>
        <p:txBody>
          <a:bodyPr/>
          <a:lstStyle/>
          <a:p>
            <a:fld id="{B80552AB-04CF-45F0-ADAE-032344BFE1F5}" type="slidenum">
              <a:rPr lang="en-US" smtClean="0"/>
              <a:pPr/>
              <a:t>8</a:t>
            </a:fld>
            <a:endParaRPr lang="en-US" dirty="0"/>
          </a:p>
        </p:txBody>
      </p:sp>
    </p:spTree>
    <p:extLst>
      <p:ext uri="{BB962C8B-B14F-4D97-AF65-F5344CB8AC3E}">
        <p14:creationId xmlns:p14="http://schemas.microsoft.com/office/powerpoint/2010/main" val="383531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NRDA- Provides funds to off-set injuries (species, habitat, and human use)</a:t>
            </a:r>
          </a:p>
          <a:p>
            <a:pPr>
              <a:buFont typeface="Arial" pitchFamily="34" charset="0"/>
              <a:buChar char="•"/>
            </a:pPr>
            <a:endParaRPr lang="en-US" baseline="0" dirty="0"/>
          </a:p>
          <a:p>
            <a:pPr>
              <a:buFont typeface="Arial" pitchFamily="34" charset="0"/>
              <a:buChar char="•"/>
            </a:pPr>
            <a:r>
              <a:rPr lang="en-US" baseline="0" dirty="0"/>
              <a:t>NFWF- Benefits Natural Resources- restoration to impacted resources</a:t>
            </a:r>
          </a:p>
          <a:p>
            <a:pPr>
              <a:buFont typeface="Arial" pitchFamily="34" charset="0"/>
              <a:buChar char="•"/>
            </a:pPr>
            <a:endParaRPr lang="en-US" baseline="0" dirty="0"/>
          </a:p>
          <a:p>
            <a:pPr>
              <a:buFont typeface="Arial" pitchFamily="34" charset="0"/>
              <a:buChar char="•"/>
            </a:pPr>
            <a:r>
              <a:rPr lang="en-US" baseline="0" dirty="0"/>
              <a:t>RESTORE-  ecological and economic restoration not limited to damages sustained in the </a:t>
            </a:r>
            <a:r>
              <a:rPr lang="en-US" baseline="0" dirty="0" err="1"/>
              <a:t>oilspill</a:t>
            </a:r>
            <a:endParaRPr lang="en-US" baseline="0" dirty="0"/>
          </a:p>
        </p:txBody>
      </p:sp>
      <p:sp>
        <p:nvSpPr>
          <p:cNvPr id="4" name="Slide Number Placeholder 3"/>
          <p:cNvSpPr>
            <a:spLocks noGrp="1"/>
          </p:cNvSpPr>
          <p:nvPr>
            <p:ph type="sldNum" sz="quarter" idx="10"/>
          </p:nvPr>
        </p:nvSpPr>
        <p:spPr/>
        <p:txBody>
          <a:bodyPr/>
          <a:lstStyle/>
          <a:p>
            <a:fld id="{B80552AB-04CF-45F0-ADAE-032344BFE1F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9906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773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54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690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50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BFB291-4125-411A-9AEF-085E4C75639C}"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8055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B7EE6-1B5E-4476-A47F-F921151C9BB7}"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29151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5CC56-A85C-40D5-A084-9A7922382A7F}"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344745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5D8C0C-8B99-4EEE-8CA6-E0A3A5935080}" type="datetime1">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28283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718232-338F-42E0-9C31-FCB890EDDD82}" type="datetime1">
              <a:rPr lang="en-US" smtClean="0"/>
              <a:t>10/11/2016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15470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71531-73F8-45F4-89D3-D3785184EFB8}" type="datetime1">
              <a:rPr lang="en-US" smtClean="0"/>
              <a:t>10/11/2016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31884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AB85A-2C90-451B-91B5-C20DAED8BE53}" type="datetime1">
              <a:rPr lang="en-US" smtClean="0"/>
              <a:t>10/11/2016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16194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692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951675-112E-45A9-819E-40E74AF886DC}" type="datetime1">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4752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F394E7-7CCC-4D51-8EEC-D75FA6FBD04A}" type="datetime1">
              <a:rPr lang="en-US" smtClean="0"/>
              <a:t>10/11/2016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38666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4F38B5-9B39-490D-9EF2-A7E7390DA0F9}"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204799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D6A91-C69E-46E7-9614-D1CE06AB6BD2}"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a:p>
        </p:txBody>
      </p:sp>
    </p:spTree>
    <p:extLst>
      <p:ext uri="{BB962C8B-B14F-4D97-AF65-F5344CB8AC3E}">
        <p14:creationId xmlns:p14="http://schemas.microsoft.com/office/powerpoint/2010/main" val="11229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63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211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6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5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6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7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43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78886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fld id="{FD55483B-5A0B-4A27-9C94-18B93AEFE92B}" type="datetime1">
              <a:rPr lang="en-US" smtClean="0"/>
              <a:t>10/11/2016</a:t>
            </a:fld>
            <a:endParaRPr lang="en-US" dirty="0"/>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427472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hyperlink" Target="mailto:trina.Vielhauer@dep.state.fl.us" TargetMode="External"/><Relationship Id="rId3" Type="http://schemas.openxmlformats.org/officeDocument/2006/relationships/image" Target="../media/image28.png"/><Relationship Id="rId7" Type="http://schemas.openxmlformats.org/officeDocument/2006/relationships/hyperlink" Target="mailto:alex.reed@dep.state.fl.u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mailto:Phil.Coram@dep.state.fl.us" TargetMode="External"/><Relationship Id="rId5" Type="http://schemas.openxmlformats.org/officeDocument/2006/relationships/hyperlink" Target="mailto:Timothy.Banks@dep.state.fl.us" TargetMode="External"/><Relationship Id="rId4" Type="http://schemas.openxmlformats.org/officeDocument/2006/relationships/hyperlink" Target="mailto:Kathryn.Brackett@dep.state.fl.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7300" y="1443800"/>
            <a:ext cx="78867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Division of Water Restoration Assistance</a:t>
            </a:r>
          </a:p>
        </p:txBody>
      </p:sp>
      <p:sp>
        <p:nvSpPr>
          <p:cNvPr id="8" name="TextBox 7"/>
          <p:cNvSpPr txBox="1"/>
          <p:nvPr/>
        </p:nvSpPr>
        <p:spPr>
          <a:xfrm>
            <a:off x="953286" y="2674013"/>
            <a:ext cx="7180730" cy="923330"/>
          </a:xfrm>
          <a:prstGeom prst="rect">
            <a:avLst/>
          </a:prstGeom>
          <a:noFill/>
        </p:spPr>
        <p:txBody>
          <a:bodyPr wrap="square" rtlCol="0">
            <a:spAutoFit/>
          </a:bodyPr>
          <a:lstStyle/>
          <a:p>
            <a:pPr algn="ctr"/>
            <a:r>
              <a:rPr lang="en-US" sz="5400" b="1" dirty="0"/>
              <a:t>Funding Overview</a:t>
            </a:r>
          </a:p>
        </p:txBody>
      </p:sp>
      <p:sp>
        <p:nvSpPr>
          <p:cNvPr id="9" name="TextBox 8"/>
          <p:cNvSpPr txBox="1"/>
          <p:nvPr/>
        </p:nvSpPr>
        <p:spPr>
          <a:xfrm>
            <a:off x="2635623" y="5073320"/>
            <a:ext cx="4087905" cy="523220"/>
          </a:xfrm>
          <a:prstGeom prst="rect">
            <a:avLst/>
          </a:prstGeom>
          <a:noFill/>
        </p:spPr>
        <p:txBody>
          <a:bodyPr wrap="square" rtlCol="0">
            <a:spAutoFit/>
          </a:bodyPr>
          <a:lstStyle/>
          <a:p>
            <a:pPr algn="ctr"/>
            <a:r>
              <a:rPr lang="en-US" sz="2800" b="1" dirty="0">
                <a:latin typeface="Arial" pitchFamily="34" charset="0"/>
                <a:cs typeface="Arial" pitchFamily="34" charset="0"/>
              </a:rPr>
              <a:t>December 2016</a:t>
            </a:r>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Nonmandatory</a:t>
            </a:r>
            <a:r>
              <a:rPr lang="en-US" sz="2800" dirty="0"/>
              <a:t> Land Reclamation</a:t>
            </a:r>
          </a:p>
        </p:txBody>
      </p:sp>
      <p:sp>
        <p:nvSpPr>
          <p:cNvPr id="4" name="Slide Number Placeholder 3"/>
          <p:cNvSpPr>
            <a:spLocks noGrp="1"/>
          </p:cNvSpPr>
          <p:nvPr>
            <p:ph type="sldNum" sz="quarter" idx="12"/>
          </p:nvPr>
        </p:nvSpPr>
        <p:spPr/>
        <p:txBody>
          <a:bodyPr/>
          <a:lstStyle/>
          <a:p>
            <a:fld id="{D9515C9C-B0D4-49C7-83C7-4BF66E55645D}" type="slidenum">
              <a:rPr lang="en-US" smtClean="0"/>
              <a:pPr/>
              <a:t>10</a:t>
            </a:fld>
            <a:endParaRPr lang="en-US" dirty="0"/>
          </a:p>
        </p:txBody>
      </p:sp>
      <p:sp>
        <p:nvSpPr>
          <p:cNvPr id="9" name="Content Placeholder 2"/>
          <p:cNvSpPr txBox="1">
            <a:spLocks/>
          </p:cNvSpPr>
          <p:nvPr/>
        </p:nvSpPr>
        <p:spPr>
          <a:xfrm>
            <a:off x="280743" y="1259432"/>
            <a:ext cx="8367957" cy="2971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000" b="1" u="sng" dirty="0">
              <a:latin typeface="Arial" panose="020B0604020202020204" pitchFamily="34" charset="0"/>
              <a:cs typeface="Arial" panose="020B0604020202020204" pitchFamily="34" charset="0"/>
            </a:endParaRPr>
          </a:p>
          <a:p>
            <a:pPr marL="0" indent="0">
              <a:lnSpc>
                <a:spcPct val="100000"/>
              </a:lnSpc>
              <a:spcBef>
                <a:spcPts val="0"/>
              </a:spcBef>
              <a:buNone/>
              <a:defRPr/>
            </a:pPr>
            <a:r>
              <a:rPr lang="en-US" sz="2000" b="1" u="sng" dirty="0">
                <a:latin typeface="Arial" panose="020B0604020202020204" pitchFamily="34" charset="0"/>
                <a:cs typeface="Arial" panose="020B0604020202020204" pitchFamily="34" charset="0"/>
              </a:rPr>
              <a:t>Who</a:t>
            </a:r>
            <a:r>
              <a:rPr lang="en-US" sz="2000" dirty="0">
                <a:latin typeface="Arial" panose="020B0604020202020204" pitchFamily="34" charset="0"/>
                <a:cs typeface="Arial" panose="020B0604020202020204" pitchFamily="34" charset="0"/>
              </a:rPr>
              <a:t>:  Private Land owners of lands mined prior to regulatory requirement for reclamation</a:t>
            </a:r>
          </a:p>
          <a:p>
            <a:pPr marL="0" indent="0">
              <a:lnSpc>
                <a:spcPct val="100000"/>
              </a:lnSpc>
              <a:spcBef>
                <a:spcPts val="0"/>
              </a:spcBef>
              <a:buNone/>
              <a:defRPr/>
            </a:pPr>
            <a:r>
              <a:rPr lang="en-US" sz="2000" b="1" u="sng" dirty="0">
                <a:latin typeface="Arial" panose="020B0604020202020204" pitchFamily="34" charset="0"/>
                <a:cs typeface="Arial" panose="020B0604020202020204" pitchFamily="34" charset="0"/>
              </a:rPr>
              <a:t>What</a:t>
            </a:r>
            <a:r>
              <a:rPr lang="en-US" sz="2000" dirty="0">
                <a:latin typeface="Arial" panose="020B0604020202020204" pitchFamily="34" charset="0"/>
                <a:cs typeface="Arial" panose="020B0604020202020204" pitchFamily="34" charset="0"/>
              </a:rPr>
              <a:t>: Voluntary reclamation where costs often exceed land value </a:t>
            </a:r>
          </a:p>
          <a:p>
            <a:pPr marL="0" indent="0">
              <a:lnSpc>
                <a:spcPct val="100000"/>
              </a:lnSpc>
              <a:spcBef>
                <a:spcPts val="0"/>
              </a:spcBef>
              <a:buNone/>
              <a:defRPr/>
            </a:pPr>
            <a:r>
              <a:rPr lang="en-US" sz="2000" b="1" u="sng" dirty="0">
                <a:latin typeface="Arial" panose="020B0604020202020204" pitchFamily="34" charset="0"/>
                <a:cs typeface="Arial" panose="020B0604020202020204" pitchFamily="34" charset="0"/>
              </a:rPr>
              <a:t>Where</a:t>
            </a:r>
            <a:r>
              <a:rPr lang="en-US" sz="2000" dirty="0">
                <a:latin typeface="Arial" panose="020B0604020202020204" pitchFamily="34" charset="0"/>
                <a:cs typeface="Arial" panose="020B0604020202020204" pitchFamily="34" charset="0"/>
              </a:rPr>
              <a:t>: Eligible phosphate mines disturbed between 1910 and 1975</a:t>
            </a:r>
          </a:p>
          <a:p>
            <a:pPr marL="0" indent="0">
              <a:lnSpc>
                <a:spcPct val="100000"/>
              </a:lnSpc>
              <a:spcBef>
                <a:spcPts val="0"/>
              </a:spcBef>
              <a:buNone/>
              <a:defRPr/>
            </a:pPr>
            <a:r>
              <a:rPr lang="en-US" sz="2000" b="1" u="sng" dirty="0">
                <a:latin typeface="Arial" panose="020B0604020202020204" pitchFamily="34" charset="0"/>
                <a:cs typeface="Arial" panose="020B0604020202020204" pitchFamily="34" charset="0"/>
              </a:rPr>
              <a:t>When: </a:t>
            </a:r>
            <a:r>
              <a:rPr lang="en-US" sz="2000" dirty="0">
                <a:latin typeface="Arial" panose="020B0604020202020204" pitchFamily="34" charset="0"/>
                <a:cs typeface="Arial" panose="020B0604020202020204" pitchFamily="34" charset="0"/>
              </a:rPr>
              <a:t>Program began disbursing funds in 1983</a:t>
            </a:r>
          </a:p>
          <a:p>
            <a:pPr marL="0" indent="0">
              <a:lnSpc>
                <a:spcPct val="100000"/>
              </a:lnSpc>
              <a:spcBef>
                <a:spcPts val="0"/>
              </a:spcBef>
              <a:buNone/>
              <a:defRPr/>
            </a:pPr>
            <a:r>
              <a:rPr lang="en-US" sz="2000" b="1" u="sng" dirty="0">
                <a:latin typeface="Arial" panose="020B0604020202020204" pitchFamily="34" charset="0"/>
                <a:cs typeface="Arial" panose="020B0604020202020204" pitchFamily="34" charset="0"/>
              </a:rPr>
              <a:t>Why</a:t>
            </a:r>
            <a:r>
              <a:rPr lang="en-US" sz="2000" dirty="0">
                <a:latin typeface="Arial" panose="020B0604020202020204" pitchFamily="34" charset="0"/>
                <a:cs typeface="Arial" panose="020B0604020202020204" pitchFamily="34" charset="0"/>
              </a:rPr>
              <a:t>: To improve environmental and economic utility of lands by removing safety hazards and improving water quality and quantity. </a:t>
            </a:r>
          </a:p>
          <a:p>
            <a:pPr marL="0" indent="0">
              <a:lnSpc>
                <a:spcPct val="100000"/>
              </a:lnSpc>
              <a:spcBef>
                <a:spcPts val="0"/>
              </a:spcBef>
              <a:buNone/>
              <a:defRPr/>
            </a:pPr>
            <a:endParaRPr lang="en-US" sz="2000" dirty="0">
              <a:latin typeface="Arial" panose="020B0604020202020204" pitchFamily="34" charset="0"/>
              <a:cs typeface="Arial" panose="020B0604020202020204" pitchFamily="34" charset="0"/>
            </a:endParaRPr>
          </a:p>
          <a:p>
            <a:pPr marL="0" indent="0" fontAlgn="t">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2053" t="1140" r="10517" b="29465"/>
          <a:stretch/>
        </p:blipFill>
        <p:spPr>
          <a:xfrm>
            <a:off x="2014294" y="4427603"/>
            <a:ext cx="2281417" cy="206753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5060" t="-1227" r="9868" b="9253"/>
          <a:stretch/>
        </p:blipFill>
        <p:spPr>
          <a:xfrm>
            <a:off x="4833220" y="4398357"/>
            <a:ext cx="2281955" cy="2096781"/>
          </a:xfrm>
          <a:prstGeom prst="rect">
            <a:avLst/>
          </a:prstGeom>
        </p:spPr>
      </p:pic>
    </p:spTree>
    <p:extLst>
      <p:ext uri="{BB962C8B-B14F-4D97-AF65-F5344CB8AC3E}">
        <p14:creationId xmlns:p14="http://schemas.microsoft.com/office/powerpoint/2010/main" val="20764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16" y="4705912"/>
            <a:ext cx="3949429" cy="1684490"/>
          </a:xfrm>
        </p:spPr>
        <p:txBody>
          <a:bodyPr>
            <a:normAutofit fontScale="90000"/>
          </a:bodyPr>
          <a:lstStyle/>
          <a:p>
            <a:pPr>
              <a:defRPr/>
            </a:pPr>
            <a:br>
              <a:rPr lang="en-US" dirty="0">
                <a:solidFill>
                  <a:schemeClr val="tx1"/>
                </a:solidFill>
                <a:latin typeface="Times New Roman" pitchFamily="18" charset="0"/>
                <a:cs typeface="Times New Roman" pitchFamily="18" charset="0"/>
              </a:rPr>
            </a:br>
            <a:r>
              <a:rPr lang="en-US" sz="1600" u="sng" dirty="0">
                <a:solidFill>
                  <a:schemeClr val="tx1"/>
                </a:solidFill>
                <a:latin typeface="Times New Roman" pitchFamily="18" charset="0"/>
                <a:cs typeface="Times New Roman" pitchFamily="18" charset="0"/>
              </a:rPr>
              <a:t>TENOROC FISH &amp; MANAGEMENT AREA  </a:t>
            </a:r>
            <a:br>
              <a:rPr lang="en-US" sz="1600" dirty="0">
                <a:solidFill>
                  <a:schemeClr val="tx1"/>
                </a:solidFill>
                <a:latin typeface="Times New Roman" pitchFamily="18" charset="0"/>
                <a:cs typeface="Times New Roman" pitchFamily="18" charset="0"/>
              </a:rPr>
            </a:br>
            <a:br>
              <a:rPr lang="en-US" sz="1600" dirty="0">
                <a:solidFill>
                  <a:schemeClr val="tx1"/>
                </a:solidFill>
                <a:latin typeface="Times New Roman" pitchFamily="18" charset="0"/>
                <a:cs typeface="Times New Roman" pitchFamily="18" charset="0"/>
              </a:rPr>
            </a:br>
            <a:r>
              <a:rPr lang="en-US" sz="1600" dirty="0">
                <a:solidFill>
                  <a:schemeClr val="tx1"/>
                </a:solidFill>
                <a:latin typeface="Times New Roman" pitchFamily="18" charset="0"/>
                <a:cs typeface="Times New Roman" pitchFamily="18" charset="0"/>
              </a:rPr>
              <a:t>CLEARING &amp; EARTHMOVING ACTIVITIES (APRIL 2010) – </a:t>
            </a:r>
            <a:br>
              <a:rPr lang="en-US" sz="1600" dirty="0">
                <a:solidFill>
                  <a:schemeClr val="tx1"/>
                </a:solidFill>
                <a:latin typeface="Times New Roman" pitchFamily="18" charset="0"/>
                <a:cs typeface="Times New Roman" pitchFamily="18" charset="0"/>
              </a:rPr>
            </a:br>
            <a:br>
              <a:rPr lang="en-US" sz="1600" dirty="0">
                <a:solidFill>
                  <a:schemeClr val="tx1"/>
                </a:solidFill>
                <a:latin typeface="Times New Roman" pitchFamily="18" charset="0"/>
                <a:cs typeface="Times New Roman" pitchFamily="18" charset="0"/>
              </a:rPr>
            </a:br>
            <a:r>
              <a:rPr lang="en-US" sz="1600" dirty="0">
                <a:solidFill>
                  <a:schemeClr val="tx1"/>
                </a:solidFill>
                <a:latin typeface="Times New Roman" pitchFamily="18" charset="0"/>
                <a:cs typeface="Times New Roman" pitchFamily="18" charset="0"/>
              </a:rPr>
              <a:t>CONSTRUCTION OF EAST WATERFOWL AREA (Post reclamation)</a:t>
            </a:r>
            <a:br>
              <a:rPr lang="en-US" dirty="0">
                <a:solidFill>
                  <a:schemeClr val="tx1"/>
                </a:solidFill>
              </a:rPr>
            </a:br>
            <a:endParaRPr lang="en-US" dirty="0">
              <a:solidFill>
                <a:schemeClr val="tx1"/>
              </a:solidFill>
            </a:endParaRPr>
          </a:p>
        </p:txBody>
      </p:sp>
      <p:pic>
        <p:nvPicPr>
          <p:cNvPr id="9219" name="Picture 2"/>
          <p:cNvPicPr>
            <a:picLocks noGrp="1" noChangeAspect="1" noChangeArrowheads="1"/>
          </p:cNvPicPr>
          <p:nvPr>
            <p:ph idx="1"/>
          </p:nvPr>
        </p:nvPicPr>
        <p:blipFill>
          <a:blip r:embed="rId2" cstate="print"/>
          <a:stretch>
            <a:fillRect/>
          </a:stretch>
        </p:blipFill>
        <p:spPr>
          <a:xfrm>
            <a:off x="5108170" y="1137356"/>
            <a:ext cx="4035830" cy="2678542"/>
          </a:xfrm>
        </p:spPr>
      </p:pic>
      <p:pic>
        <p:nvPicPr>
          <p:cNvPr id="3" name="Picture 2"/>
          <p:cNvPicPr>
            <a:picLocks noChangeAspect="1"/>
          </p:cNvPicPr>
          <p:nvPr/>
        </p:nvPicPr>
        <p:blipFill>
          <a:blip r:embed="rId3"/>
          <a:stretch>
            <a:fillRect/>
          </a:stretch>
        </p:blipFill>
        <p:spPr>
          <a:xfrm>
            <a:off x="5110480" y="3815898"/>
            <a:ext cx="4033520" cy="2718463"/>
          </a:xfrm>
          <a:prstGeom prst="rect">
            <a:avLst/>
          </a:prstGeom>
        </p:spPr>
      </p:pic>
      <p:sp>
        <p:nvSpPr>
          <p:cNvPr id="4" name="TextBox 3"/>
          <p:cNvSpPr txBox="1"/>
          <p:nvPr/>
        </p:nvSpPr>
        <p:spPr>
          <a:xfrm>
            <a:off x="5445760" y="3446566"/>
            <a:ext cx="813043" cy="369332"/>
          </a:xfrm>
          <a:prstGeom prst="rect">
            <a:avLst/>
          </a:prstGeom>
          <a:noFill/>
        </p:spPr>
        <p:txBody>
          <a:bodyPr wrap="none" rtlCol="0">
            <a:spAutoFit/>
          </a:bodyPr>
          <a:lstStyle/>
          <a:p>
            <a:r>
              <a:rPr lang="en-US" dirty="0">
                <a:solidFill>
                  <a:schemeClr val="bg1"/>
                </a:solidFill>
              </a:rPr>
              <a:t>During</a:t>
            </a:r>
          </a:p>
        </p:txBody>
      </p:sp>
      <p:sp>
        <p:nvSpPr>
          <p:cNvPr id="6" name="TextBox 5"/>
          <p:cNvSpPr txBox="1"/>
          <p:nvPr/>
        </p:nvSpPr>
        <p:spPr>
          <a:xfrm>
            <a:off x="8260715" y="6021070"/>
            <a:ext cx="772969" cy="369332"/>
          </a:xfrm>
          <a:prstGeom prst="rect">
            <a:avLst/>
          </a:prstGeom>
          <a:noFill/>
        </p:spPr>
        <p:txBody>
          <a:bodyPr wrap="none" rtlCol="0">
            <a:spAutoFit/>
          </a:bodyPr>
          <a:lstStyle/>
          <a:p>
            <a:r>
              <a:rPr lang="en-US" dirty="0"/>
              <a:t>AFTER</a:t>
            </a:r>
          </a:p>
        </p:txBody>
      </p:sp>
      <p:sp>
        <p:nvSpPr>
          <p:cNvPr id="7" name="Title 1"/>
          <p:cNvSpPr txBox="1">
            <a:spLocks/>
          </p:cNvSpPr>
          <p:nvPr/>
        </p:nvSpPr>
        <p:spPr>
          <a:xfrm>
            <a:off x="906236" y="0"/>
            <a:ext cx="760911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800" dirty="0"/>
              <a:t>Land Reclamation</a:t>
            </a:r>
          </a:p>
        </p:txBody>
      </p:sp>
      <p:pic>
        <p:nvPicPr>
          <p:cNvPr id="8" name="Picture 7"/>
          <p:cNvPicPr>
            <a:picLocks noChangeAspect="1"/>
          </p:cNvPicPr>
          <p:nvPr/>
        </p:nvPicPr>
        <p:blipFill>
          <a:blip r:embed="rId4"/>
          <a:stretch>
            <a:fillRect/>
          </a:stretch>
        </p:blipFill>
        <p:spPr>
          <a:xfrm>
            <a:off x="185918" y="1344293"/>
            <a:ext cx="4539524" cy="3042577"/>
          </a:xfrm>
          <a:prstGeom prst="rect">
            <a:avLst/>
          </a:prstGeom>
        </p:spPr>
      </p:pic>
    </p:spTree>
    <p:extLst>
      <p:ext uri="{BB962C8B-B14F-4D97-AF65-F5344CB8AC3E}">
        <p14:creationId xmlns:p14="http://schemas.microsoft.com/office/powerpoint/2010/main" val="276823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354" y="-184827"/>
            <a:ext cx="7609114" cy="1325563"/>
          </a:xfrm>
        </p:spPr>
        <p:txBody>
          <a:bodyPr>
            <a:normAutofit/>
          </a:bodyPr>
          <a:lstStyle/>
          <a:p>
            <a:r>
              <a:rPr lang="en-US" sz="3200" dirty="0"/>
              <a:t>East Pass IMP/</a:t>
            </a:r>
            <a:r>
              <a:rPr lang="en-US" sz="3200" dirty="0" err="1"/>
              <a:t>Norriego</a:t>
            </a:r>
            <a:r>
              <a:rPr lang="en-US" sz="3200" dirty="0"/>
              <a:t> Point</a:t>
            </a:r>
          </a:p>
        </p:txBody>
      </p:sp>
      <p:sp>
        <p:nvSpPr>
          <p:cNvPr id="6" name="Slide Number Placeholder 5"/>
          <p:cNvSpPr>
            <a:spLocks noGrp="1"/>
          </p:cNvSpPr>
          <p:nvPr>
            <p:ph type="sldNum" sz="quarter" idx="12"/>
          </p:nvPr>
        </p:nvSpPr>
        <p:spPr/>
        <p:txBody>
          <a:bodyPr/>
          <a:lstStyle/>
          <a:p>
            <a:fld id="{77BC0C64-94FA-44B3-9573-88BE3BEAC041}" type="slidenum">
              <a:rPr lang="en-US" smtClean="0"/>
              <a:t>12</a:t>
            </a:fld>
            <a:endParaRPr lang="en-US"/>
          </a:p>
        </p:txBody>
      </p:sp>
      <p:pic>
        <p:nvPicPr>
          <p:cNvPr id="3" name="Picture 2" descr="Norriego Point" title="Norriego Point"/>
          <p:cNvPicPr>
            <a:picLocks noChangeAspect="1"/>
          </p:cNvPicPr>
          <p:nvPr/>
        </p:nvPicPr>
        <p:blipFill rotWithShape="1">
          <a:blip r:embed="rId3"/>
          <a:srcRect t="7012" b="3211"/>
          <a:stretch/>
        </p:blipFill>
        <p:spPr>
          <a:xfrm>
            <a:off x="0" y="1047749"/>
            <a:ext cx="9144000" cy="5467351"/>
          </a:xfrm>
          <a:prstGeom prst="rect">
            <a:avLst/>
          </a:prstGeom>
          <a:ln>
            <a:noFill/>
          </a:ln>
          <a:effectLst>
            <a:softEdge rad="112500"/>
          </a:effectLst>
        </p:spPr>
      </p:pic>
      <p:pic>
        <p:nvPicPr>
          <p:cNvPr id="7" name="Picture 6" descr="EAst Pass, Okaloosa County" title="EAst Pass, Okaloosa County"/>
          <p:cNvPicPr>
            <a:picLocks noChangeAspect="1"/>
          </p:cNvPicPr>
          <p:nvPr/>
        </p:nvPicPr>
        <p:blipFill rotWithShape="1">
          <a:blip r:embed="rId4"/>
          <a:srcRect l="22842" t="19951" b="4903"/>
          <a:stretch/>
        </p:blipFill>
        <p:spPr>
          <a:xfrm>
            <a:off x="6096000" y="1156228"/>
            <a:ext cx="2895600" cy="2434168"/>
          </a:xfrm>
          <a:prstGeom prst="rect">
            <a:avLst/>
          </a:prstGeom>
          <a:ln>
            <a:noFill/>
          </a:ln>
          <a:effectLst>
            <a:softEdge rad="112500"/>
          </a:effectLst>
        </p:spPr>
      </p:pic>
    </p:spTree>
    <p:extLst>
      <p:ext uri="{BB962C8B-B14F-4D97-AF65-F5344CB8AC3E}">
        <p14:creationId xmlns:p14="http://schemas.microsoft.com/office/powerpoint/2010/main" val="87855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6" descr="Stormwater project design shoeing bio-retention swale and stormwater outfall." title="Stormwater project design"/>
          <p:cNvPicPr>
            <a:picLocks/>
          </p:cNvPicPr>
          <p:nvPr/>
        </p:nvPicPr>
        <p:blipFill rotWithShape="1">
          <a:blip r:embed="rId3" cstate="print"/>
          <a:srcRect l="19563" t="45424" r="37608" b="2828"/>
          <a:stretch/>
        </p:blipFill>
        <p:spPr>
          <a:xfrm>
            <a:off x="78752" y="1267291"/>
            <a:ext cx="5329270" cy="4780813"/>
          </a:xfrm>
          <a:prstGeom prst="rect">
            <a:avLst/>
          </a:prstGeom>
        </p:spPr>
      </p:pic>
      <p:sp>
        <p:nvSpPr>
          <p:cNvPr id="2" name="Title 1"/>
          <p:cNvSpPr>
            <a:spLocks noGrp="1"/>
          </p:cNvSpPr>
          <p:nvPr>
            <p:ph type="title"/>
          </p:nvPr>
        </p:nvSpPr>
        <p:spPr>
          <a:xfrm>
            <a:off x="1169125" y="0"/>
            <a:ext cx="7609114" cy="1045029"/>
          </a:xfrm>
        </p:spPr>
        <p:txBody>
          <a:bodyPr>
            <a:normAutofit/>
          </a:bodyPr>
          <a:lstStyle/>
          <a:p>
            <a:r>
              <a:rPr lang="en-US" sz="3200" dirty="0"/>
              <a:t>Venice Beach Nourishment/ </a:t>
            </a:r>
            <a:r>
              <a:rPr lang="en-US" sz="3200" dirty="0" err="1"/>
              <a:t>Stormwater</a:t>
            </a:r>
            <a:r>
              <a:rPr lang="en-US" sz="3200" dirty="0"/>
              <a:t> Improvements</a:t>
            </a:r>
          </a:p>
        </p:txBody>
      </p:sp>
      <p:sp>
        <p:nvSpPr>
          <p:cNvPr id="6" name="Slide Number Placeholder 5"/>
          <p:cNvSpPr>
            <a:spLocks noGrp="1"/>
          </p:cNvSpPr>
          <p:nvPr>
            <p:ph type="sldNum" sz="quarter" idx="12"/>
          </p:nvPr>
        </p:nvSpPr>
        <p:spPr/>
        <p:txBody>
          <a:bodyPr/>
          <a:lstStyle/>
          <a:p>
            <a:fld id="{77BC0C64-94FA-44B3-9573-88BE3BEAC041}" type="slidenum">
              <a:rPr lang="en-US" smtClean="0"/>
              <a:t>13</a:t>
            </a:fld>
            <a:endParaRPr lang="en-US"/>
          </a:p>
        </p:txBody>
      </p:sp>
      <p:pic>
        <p:nvPicPr>
          <p:cNvPr id="8" name="Picture 7" descr="Vegetated bioretention swale." title="Vegetated bioretention swal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611152" y="1070900"/>
            <a:ext cx="3167087" cy="1751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Vegetated bioretention swale with stormwater drain." title="Vegetated bioretention swale."/>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611152" y="2907026"/>
            <a:ext cx="3167088" cy="1751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Beach outfall with vegetated slopes." title="Beach outfall"/>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5622305" y="4755620"/>
            <a:ext cx="3155934" cy="1747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Arrow Connector 15" descr="Location of bioswale photo looking north" title="Location of bioswale photo looking north"/>
          <p:cNvCxnSpPr/>
          <p:nvPr/>
        </p:nvCxnSpPr>
        <p:spPr>
          <a:xfrm flipH="1" flipV="1">
            <a:off x="3239589" y="1707071"/>
            <a:ext cx="2393798" cy="3747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Location of bioswale photo looking south" title="Location of bioswale photo looking south"/>
          <p:cNvCxnSpPr/>
          <p:nvPr/>
        </p:nvCxnSpPr>
        <p:spPr>
          <a:xfrm flipH="1">
            <a:off x="3853543" y="3836318"/>
            <a:ext cx="1757608" cy="825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Location of beach outfall looking north" title="Location of beach outfall looking north"/>
          <p:cNvCxnSpPr/>
          <p:nvPr/>
        </p:nvCxnSpPr>
        <p:spPr>
          <a:xfrm flipH="1" flipV="1">
            <a:off x="4180114" y="5458373"/>
            <a:ext cx="1442191" cy="98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294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Activities</a:t>
            </a:r>
          </a:p>
        </p:txBody>
      </p:sp>
      <p:sp>
        <p:nvSpPr>
          <p:cNvPr id="3" name="Content Placeholder 2"/>
          <p:cNvSpPr>
            <a:spLocks noGrp="1"/>
          </p:cNvSpPr>
          <p:nvPr>
            <p:ph idx="1"/>
          </p:nvPr>
        </p:nvSpPr>
        <p:spPr/>
        <p:txBody>
          <a:bodyPr/>
          <a:lstStyle/>
          <a:p>
            <a:endParaRPr lang="en-US" dirty="0"/>
          </a:p>
          <a:p>
            <a:r>
              <a:rPr lang="en-US" dirty="0"/>
              <a:t>FY15-16:  84 legislative water projects</a:t>
            </a:r>
          </a:p>
          <a:p>
            <a:r>
              <a:rPr lang="en-US" dirty="0"/>
              <a:t>FY16-17:  131 legislative water projects</a:t>
            </a:r>
          </a:p>
          <a:p>
            <a:endParaRPr lang="en-US" dirty="0"/>
          </a:p>
          <a:p>
            <a:pPr marL="0" indent="0">
              <a:buNone/>
            </a:pPr>
            <a:endParaRPr lang="en-US" dirty="0"/>
          </a:p>
          <a:p>
            <a:r>
              <a:rPr lang="en-US" dirty="0"/>
              <a:t>FY15-16:  $41 million springs projects</a:t>
            </a:r>
          </a:p>
          <a:p>
            <a:r>
              <a:rPr lang="en-US" dirty="0"/>
              <a:t>FY16-17:  $50 million springs projects</a:t>
            </a:r>
          </a:p>
          <a:p>
            <a:endParaRPr lang="en-US" dirty="0"/>
          </a:p>
        </p:txBody>
      </p:sp>
      <p:sp>
        <p:nvSpPr>
          <p:cNvPr id="4" name="Date Placeholder 3"/>
          <p:cNvSpPr>
            <a:spLocks noGrp="1"/>
          </p:cNvSpPr>
          <p:nvPr>
            <p:ph type="dt" sz="half" idx="10"/>
          </p:nvPr>
        </p:nvSpPr>
        <p:spPr/>
        <p:txBody>
          <a:bodyPr/>
          <a:lstStyle/>
          <a:p>
            <a:fld id="{DBDB7EE6-1B5E-4476-A47F-F921151C9BB7}" type="datetime1">
              <a:rPr lang="en-US" smtClean="0"/>
              <a:t>10/11/2016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C0C64-94FA-44B3-9573-88BE3BEAC041}" type="slidenum">
              <a:rPr lang="en-US" smtClean="0"/>
              <a:t>14</a:t>
            </a:fld>
            <a:endParaRPr lang="en-US"/>
          </a:p>
        </p:txBody>
      </p:sp>
    </p:spTree>
    <p:extLst>
      <p:ext uri="{BB962C8B-B14F-4D97-AF65-F5344CB8AC3E}">
        <p14:creationId xmlns:p14="http://schemas.microsoft.com/office/powerpoint/2010/main" val="158508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hoto- groins on Longboat Key" title="Background photo- groins on Longboat Key"/>
          <p:cNvPicPr>
            <a:picLocks noChangeAspect="1"/>
          </p:cNvPicPr>
          <p:nvPr/>
        </p:nvPicPr>
        <p:blipFill>
          <a:blip r:embed="rId3"/>
          <a:stretch>
            <a:fillRect/>
          </a:stretch>
        </p:blipFill>
        <p:spPr>
          <a:xfrm>
            <a:off x="10602" y="1247539"/>
            <a:ext cx="9133398" cy="5132969"/>
          </a:xfrm>
          <a:prstGeom prst="rect">
            <a:avLst/>
          </a:prstGeom>
          <a:ln>
            <a:noFill/>
          </a:ln>
        </p:spPr>
      </p:pic>
      <p:sp>
        <p:nvSpPr>
          <p:cNvPr id="2" name="Title 1"/>
          <p:cNvSpPr>
            <a:spLocks noGrp="1"/>
          </p:cNvSpPr>
          <p:nvPr>
            <p:ph type="title"/>
          </p:nvPr>
        </p:nvSpPr>
        <p:spPr/>
        <p:txBody>
          <a:bodyPr/>
          <a:lstStyle/>
          <a:p>
            <a:r>
              <a:rPr lang="en-US" dirty="0"/>
              <a:t>DWRA Contacts</a:t>
            </a:r>
          </a:p>
        </p:txBody>
      </p:sp>
      <p:sp>
        <p:nvSpPr>
          <p:cNvPr id="5" name="Rectangle 4" descr="Background photo- groins on Longboat Key" title="Background photo- groins on Longboat Key"/>
          <p:cNvSpPr/>
          <p:nvPr/>
        </p:nvSpPr>
        <p:spPr>
          <a:xfrm>
            <a:off x="10602" y="1212767"/>
            <a:ext cx="9144000" cy="52025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3837" y="2853582"/>
            <a:ext cx="4058162" cy="3321257"/>
          </a:xfrm>
        </p:spPr>
        <p:txBody>
          <a:bodyPr>
            <a:noAutofit/>
          </a:bodyPr>
          <a:lstStyle/>
          <a:p>
            <a:pPr marL="277812" lvl="1" indent="0">
              <a:lnSpc>
                <a:spcPct val="100000"/>
              </a:lnSpc>
              <a:spcBef>
                <a:spcPts val="1000"/>
              </a:spcBef>
              <a:buNone/>
            </a:pPr>
            <a:r>
              <a:rPr lang="en-US" sz="1600" b="1" u="sng" dirty="0">
                <a:solidFill>
                  <a:prstClr val="black">
                    <a:lumMod val="95000"/>
                    <a:lumOff val="5000"/>
                  </a:prstClr>
                </a:solidFill>
                <a:latin typeface="Arial" panose="020B0604020202020204" pitchFamily="34" charset="0"/>
                <a:cs typeface="Arial" panose="020B0604020202020204" pitchFamily="34" charset="0"/>
              </a:rPr>
              <a:t>DEP 319/TMDL Grant:</a:t>
            </a:r>
          </a:p>
          <a:p>
            <a:pPr marL="277812" lvl="1" indent="0">
              <a:lnSpc>
                <a:spcPct val="100000"/>
              </a:lnSpc>
              <a:spcBef>
                <a:spcPts val="1000"/>
              </a:spcBef>
              <a:buNone/>
            </a:pPr>
            <a:r>
              <a:rPr lang="en-US" sz="1600" b="1" dirty="0">
                <a:solidFill>
                  <a:prstClr val="black">
                    <a:lumMod val="95000"/>
                    <a:lumOff val="5000"/>
                  </a:prstClr>
                </a:solidFill>
                <a:latin typeface="Arial" panose="020B0604020202020204" pitchFamily="34" charset="0"/>
                <a:cs typeface="Arial" panose="020B0604020202020204" pitchFamily="34" charset="0"/>
              </a:rPr>
              <a:t>Kate Merchant: (850) 245-2952</a:t>
            </a:r>
          </a:p>
          <a:p>
            <a:pPr marL="277812" lvl="1" indent="0">
              <a:lnSpc>
                <a:spcPct val="100000"/>
              </a:lnSpc>
              <a:spcBef>
                <a:spcPts val="1000"/>
              </a:spcBef>
              <a:buNone/>
            </a:pPr>
            <a:r>
              <a:rPr lang="en-US" sz="1600" b="1" dirty="0">
                <a:solidFill>
                  <a:prstClr val="black">
                    <a:lumMod val="95000"/>
                    <a:lumOff val="5000"/>
                  </a:prstClr>
                </a:solidFill>
                <a:latin typeface="Arial" panose="020B0604020202020204" pitchFamily="34" charset="0"/>
                <a:cs typeface="Arial" panose="020B0604020202020204" pitchFamily="34" charset="0"/>
                <a:hlinkClick r:id="rId4"/>
              </a:rPr>
              <a:t>Kathryn.Merchant@dep.state.fl.us</a:t>
            </a:r>
            <a:endParaRPr lang="en-US" sz="1600" b="1" dirty="0">
              <a:solidFill>
                <a:prstClr val="black">
                  <a:lumMod val="95000"/>
                  <a:lumOff val="5000"/>
                </a:prstClr>
              </a:solidFill>
              <a:latin typeface="Arial" panose="020B0604020202020204" pitchFamily="34" charset="0"/>
              <a:cs typeface="Arial" panose="020B0604020202020204" pitchFamily="34" charset="0"/>
            </a:endParaRPr>
          </a:p>
          <a:p>
            <a:pPr marL="277812" lvl="1" indent="0">
              <a:lnSpc>
                <a:spcPct val="100000"/>
              </a:lnSpc>
              <a:spcBef>
                <a:spcPts val="1000"/>
              </a:spcBef>
              <a:buNone/>
            </a:pPr>
            <a:endParaRPr lang="en-US" sz="1600" b="1" dirty="0">
              <a:solidFill>
                <a:prstClr val="black">
                  <a:lumMod val="95000"/>
                  <a:lumOff val="5000"/>
                </a:prstClr>
              </a:solidFill>
              <a:latin typeface="Arial" panose="020B0604020202020204" pitchFamily="34" charset="0"/>
              <a:cs typeface="Arial" panose="020B0604020202020204" pitchFamily="34" charset="0"/>
            </a:endParaRPr>
          </a:p>
          <a:p>
            <a:pPr marL="277812" lvl="1" indent="0">
              <a:lnSpc>
                <a:spcPct val="100000"/>
              </a:lnSpc>
              <a:buNone/>
            </a:pPr>
            <a:endParaRPr lang="en-US" sz="1600" b="1" dirty="0">
              <a:latin typeface="Arial" panose="020B0604020202020204" pitchFamily="34" charset="0"/>
              <a:cs typeface="Arial" panose="020B0604020202020204" pitchFamily="34" charset="0"/>
            </a:endParaRPr>
          </a:p>
          <a:p>
            <a:pPr marL="277812" lvl="1" indent="0">
              <a:lnSpc>
                <a:spcPct val="100000"/>
              </a:lnSpc>
              <a:spcBef>
                <a:spcPts val="1000"/>
              </a:spcBef>
              <a:buNone/>
            </a:pPr>
            <a:r>
              <a:rPr lang="en-US" sz="1600" b="1" u="sng" dirty="0">
                <a:latin typeface="Arial" panose="020B0604020202020204" pitchFamily="34" charset="0"/>
                <a:cs typeface="Arial" panose="020B0604020202020204" pitchFamily="34" charset="0"/>
              </a:rPr>
              <a:t>State Revolving Fund: </a:t>
            </a:r>
          </a:p>
          <a:p>
            <a:pPr marL="277812" lvl="1" indent="0">
              <a:lnSpc>
                <a:spcPct val="100000"/>
              </a:lnSpc>
              <a:spcBef>
                <a:spcPts val="1000"/>
              </a:spcBef>
              <a:buNone/>
            </a:pPr>
            <a:r>
              <a:rPr lang="en-US" sz="1600" b="1" dirty="0">
                <a:latin typeface="Arial" panose="020B0604020202020204" pitchFamily="34" charset="0"/>
                <a:cs typeface="Arial" panose="020B0604020202020204" pitchFamily="34" charset="0"/>
              </a:rPr>
              <a:t>Tim Banks: (850) 245-2969 </a:t>
            </a:r>
          </a:p>
          <a:p>
            <a:pPr marL="277812" lvl="1" indent="0">
              <a:lnSpc>
                <a:spcPct val="100000"/>
              </a:lnSpc>
              <a:spcBef>
                <a:spcPts val="1000"/>
              </a:spcBef>
              <a:buNone/>
            </a:pPr>
            <a:r>
              <a:rPr lang="en-US" sz="1600" b="1" dirty="0">
                <a:latin typeface="Arial" panose="020B0604020202020204" pitchFamily="34" charset="0"/>
                <a:cs typeface="Arial" panose="020B0604020202020204" pitchFamily="34" charset="0"/>
                <a:hlinkClick r:id="rId5"/>
              </a:rPr>
              <a:t>Timothy.Banks@dep.state.fl.us</a:t>
            </a:r>
            <a:endParaRPr lang="en-US" sz="1600" b="1" dirty="0">
              <a:latin typeface="Arial" panose="020B0604020202020204" pitchFamily="34" charset="0"/>
              <a:cs typeface="Arial" panose="020B0604020202020204" pitchFamily="34" charset="0"/>
            </a:endParaRPr>
          </a:p>
          <a:p>
            <a:pPr marL="277812" lvl="1" indent="0">
              <a:lnSpc>
                <a:spcPct val="100000"/>
              </a:lnSpc>
              <a:buNone/>
            </a:pPr>
            <a:endParaRPr lang="en-US" sz="1600" b="1" dirty="0">
              <a:latin typeface="Arial" panose="020B0604020202020204" pitchFamily="34" charset="0"/>
              <a:cs typeface="Arial" panose="020B0604020202020204" pitchFamily="34" charset="0"/>
            </a:endParaRPr>
          </a:p>
          <a:p>
            <a:pPr marL="0" lvl="1" indent="0">
              <a:lnSpc>
                <a:spcPct val="100000"/>
              </a:lnSpc>
              <a:buNone/>
            </a:pPr>
            <a:endParaRPr lang="en-US" sz="1600" b="1" dirty="0">
              <a:latin typeface="Arial" panose="020B0604020202020204" pitchFamily="34" charset="0"/>
              <a:cs typeface="Arial" panose="020B0604020202020204" pitchFamily="34" charset="0"/>
            </a:endParaRPr>
          </a:p>
          <a:p>
            <a:pPr marL="0" lvl="1" indent="0">
              <a:lnSpc>
                <a:spcPct val="100000"/>
              </a:lnSpc>
              <a:buNone/>
            </a:pPr>
            <a:endParaRPr lang="en-US" sz="1600" b="1" dirty="0">
              <a:latin typeface="Arial" panose="020B0604020202020204" pitchFamily="34" charset="0"/>
              <a:cs typeface="Arial" panose="020B0604020202020204" pitchFamily="34" charset="0"/>
            </a:endParaRPr>
          </a:p>
          <a:p>
            <a:pPr marL="0" lvl="1" indent="0">
              <a:lnSpc>
                <a:spcPct val="100000"/>
              </a:lnSpc>
              <a:buNone/>
            </a:pPr>
            <a:endParaRPr lang="en-US" sz="1600" b="1"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t>15</a:t>
            </a:fld>
            <a:endParaRPr lang="en-US"/>
          </a:p>
        </p:txBody>
      </p:sp>
      <p:sp>
        <p:nvSpPr>
          <p:cNvPr id="7" name="Content Placeholder 2"/>
          <p:cNvSpPr txBox="1">
            <a:spLocks/>
          </p:cNvSpPr>
          <p:nvPr/>
        </p:nvSpPr>
        <p:spPr>
          <a:xfrm>
            <a:off x="4886639" y="2529637"/>
            <a:ext cx="4572000" cy="3664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7812" lvl="1" indent="0">
              <a:lnSpc>
                <a:spcPct val="100000"/>
              </a:lnSpc>
              <a:spcBef>
                <a:spcPts val="1000"/>
              </a:spcBef>
              <a:buFont typeface="Arial" panose="020B0604020202020204" pitchFamily="34" charset="0"/>
              <a:buNone/>
            </a:pPr>
            <a:endParaRPr lang="en-US" sz="1600" b="1" dirty="0">
              <a:solidFill>
                <a:prstClr val="black">
                  <a:lumMod val="95000"/>
                  <a:lumOff val="5000"/>
                </a:prstClr>
              </a:solidFill>
              <a:latin typeface="Arial" panose="020B0604020202020204" pitchFamily="34" charset="0"/>
              <a:cs typeface="Arial" panose="020B0604020202020204" pitchFamily="34" charset="0"/>
            </a:endParaRPr>
          </a:p>
          <a:p>
            <a:pPr marL="277812" indent="0">
              <a:lnSpc>
                <a:spcPct val="100000"/>
              </a:lnSpc>
              <a:buFont typeface="Arial" panose="020B0604020202020204" pitchFamily="34" charset="0"/>
              <a:buNone/>
            </a:pPr>
            <a:r>
              <a:rPr lang="en-US" sz="1600" b="1" u="sng" dirty="0">
                <a:latin typeface="Arial" panose="020B0604020202020204" pitchFamily="34" charset="0"/>
                <a:cs typeface="Arial" panose="020B0604020202020204" pitchFamily="34" charset="0"/>
              </a:rPr>
              <a:t>Deepwater Horizon Unit: </a:t>
            </a:r>
          </a:p>
          <a:p>
            <a:pPr marL="277812" lvl="1" indent="0">
              <a:lnSpc>
                <a:spcPct val="100000"/>
              </a:lnSpc>
              <a:spcBef>
                <a:spcPts val="1000"/>
              </a:spcBef>
              <a:buFont typeface="Arial" panose="020B0604020202020204" pitchFamily="34" charset="0"/>
              <a:buNone/>
            </a:pPr>
            <a:r>
              <a:rPr lang="en-US" sz="1600" b="1" dirty="0">
                <a:latin typeface="Arial" panose="020B0604020202020204" pitchFamily="34" charset="0"/>
                <a:cs typeface="Arial" panose="020B0604020202020204" pitchFamily="34" charset="0"/>
              </a:rPr>
              <a:t>Phil Coram: (850) 245-2167 </a:t>
            </a:r>
          </a:p>
          <a:p>
            <a:pPr marL="277812" lvl="1" indent="0">
              <a:lnSpc>
                <a:spcPct val="100000"/>
              </a:lnSpc>
              <a:spcBef>
                <a:spcPts val="1000"/>
              </a:spcBef>
              <a:buFont typeface="Arial" panose="020B0604020202020204" pitchFamily="34" charset="0"/>
              <a:buNone/>
            </a:pPr>
            <a:r>
              <a:rPr lang="en-US" sz="1600" b="1" dirty="0">
                <a:latin typeface="Arial" panose="020B0604020202020204" pitchFamily="34" charset="0"/>
                <a:cs typeface="Arial" panose="020B0604020202020204" pitchFamily="34" charset="0"/>
                <a:hlinkClick r:id="rId6"/>
              </a:rPr>
              <a:t>Phil.Coram@dep.state.fl.us</a:t>
            </a:r>
            <a:r>
              <a:rPr lang="en-US" sz="1600" b="1" dirty="0">
                <a:latin typeface="Arial" panose="020B0604020202020204" pitchFamily="34" charset="0"/>
                <a:cs typeface="Arial" panose="020B0604020202020204" pitchFamily="34" charset="0"/>
              </a:rPr>
              <a:t>  </a:t>
            </a:r>
          </a:p>
          <a:p>
            <a:pPr marL="277812" lvl="1" indent="0">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277812" lvl="1" indent="0">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277812" lvl="1" indent="0">
              <a:lnSpc>
                <a:spcPct val="100000"/>
              </a:lnSpc>
              <a:spcBef>
                <a:spcPts val="1000"/>
              </a:spcBef>
              <a:buFont typeface="Arial" panose="020B0604020202020204" pitchFamily="34" charset="0"/>
              <a:buNone/>
            </a:pPr>
            <a:r>
              <a:rPr lang="en-US" sz="1600" b="1" u="sng" dirty="0">
                <a:latin typeface="Arial" panose="020B0604020202020204" pitchFamily="34" charset="0"/>
                <a:cs typeface="Arial" panose="020B0604020202020204" pitchFamily="34" charset="0"/>
              </a:rPr>
              <a:t>Beaches &amp; Mines Funding:</a:t>
            </a:r>
          </a:p>
          <a:p>
            <a:pPr marL="277812" lvl="1" indent="0">
              <a:lnSpc>
                <a:spcPct val="100000"/>
              </a:lnSpc>
              <a:spcBef>
                <a:spcPts val="1000"/>
              </a:spcBef>
              <a:buFont typeface="Arial" panose="020B0604020202020204" pitchFamily="34" charset="0"/>
              <a:buNone/>
            </a:pPr>
            <a:r>
              <a:rPr lang="en-US" sz="1600" b="1" dirty="0">
                <a:latin typeface="Arial" panose="020B0604020202020204" pitchFamily="34" charset="0"/>
                <a:cs typeface="Arial" panose="020B0604020202020204" pitchFamily="34" charset="0"/>
              </a:rPr>
              <a:t>Alex Reed: (850) 245-2980 </a:t>
            </a:r>
          </a:p>
          <a:p>
            <a:pPr marL="277812" lvl="1" indent="0">
              <a:lnSpc>
                <a:spcPct val="100000"/>
              </a:lnSpc>
              <a:spcBef>
                <a:spcPts val="1000"/>
              </a:spcBef>
              <a:buFont typeface="Arial" panose="020B0604020202020204" pitchFamily="34" charset="0"/>
              <a:buNone/>
            </a:pPr>
            <a:r>
              <a:rPr lang="en-US" sz="1600" b="1" dirty="0">
                <a:latin typeface="Arial" panose="020B0604020202020204" pitchFamily="34" charset="0"/>
                <a:cs typeface="Arial" panose="020B0604020202020204" pitchFamily="34" charset="0"/>
                <a:hlinkClick r:id="rId7"/>
              </a:rPr>
              <a:t>alex.reed@dep.state.fl.us</a:t>
            </a:r>
            <a:endParaRPr lang="en-US" sz="1600" b="1" dirty="0">
              <a:latin typeface="Arial" panose="020B0604020202020204" pitchFamily="34" charset="0"/>
              <a:cs typeface="Arial" panose="020B0604020202020204" pitchFamily="34" charset="0"/>
            </a:endParaRPr>
          </a:p>
          <a:p>
            <a:pPr marL="0" lvl="1" indent="0">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0" lvl="1" indent="0">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0" lvl="1" indent="0">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07601" y="1177995"/>
            <a:ext cx="8528797" cy="7537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7812" lvl="1" indent="0" algn="ctr">
              <a:lnSpc>
                <a:spcPct val="100000"/>
              </a:lnSpc>
              <a:spcBef>
                <a:spcPts val="1000"/>
              </a:spcBef>
              <a:buFont typeface="Arial" panose="020B0604020202020204" pitchFamily="34" charset="0"/>
              <a:buNone/>
            </a:pPr>
            <a:r>
              <a:rPr lang="en-US" sz="1600" b="1" u="sng" dirty="0">
                <a:solidFill>
                  <a:prstClr val="black">
                    <a:lumMod val="95000"/>
                    <a:lumOff val="5000"/>
                  </a:prstClr>
                </a:solidFill>
                <a:latin typeface="Arial" panose="020B0604020202020204" pitchFamily="34" charset="0"/>
                <a:cs typeface="Arial" panose="020B0604020202020204" pitchFamily="34" charset="0"/>
              </a:rPr>
              <a:t>Director</a:t>
            </a:r>
            <a:r>
              <a:rPr lang="en-US" sz="1600" b="1" dirty="0">
                <a:solidFill>
                  <a:prstClr val="black">
                    <a:lumMod val="95000"/>
                    <a:lumOff val="5000"/>
                  </a:prstClr>
                </a:solidFill>
                <a:latin typeface="Arial" panose="020B0604020202020204" pitchFamily="34" charset="0"/>
                <a:cs typeface="Arial" panose="020B0604020202020204" pitchFamily="34" charset="0"/>
              </a:rPr>
              <a:t> </a:t>
            </a:r>
          </a:p>
          <a:p>
            <a:pPr marL="277812" lvl="1" indent="0" algn="ctr">
              <a:lnSpc>
                <a:spcPct val="100000"/>
              </a:lnSpc>
              <a:spcBef>
                <a:spcPts val="1000"/>
              </a:spcBef>
              <a:buFont typeface="Arial" panose="020B0604020202020204" pitchFamily="34" charset="0"/>
              <a:buNone/>
            </a:pPr>
            <a:r>
              <a:rPr lang="en-US" sz="1600" b="1" dirty="0">
                <a:solidFill>
                  <a:prstClr val="black">
                    <a:lumMod val="95000"/>
                    <a:lumOff val="5000"/>
                  </a:prstClr>
                </a:solidFill>
                <a:latin typeface="Arial" panose="020B0604020202020204" pitchFamily="34" charset="0"/>
                <a:cs typeface="Arial" panose="020B0604020202020204" pitchFamily="34" charset="0"/>
              </a:rPr>
              <a:t>Trina Vielhauer (850) 245-2998,</a:t>
            </a:r>
          </a:p>
          <a:p>
            <a:pPr marL="277812" lvl="1" indent="0" algn="ctr">
              <a:lnSpc>
                <a:spcPct val="100000"/>
              </a:lnSpc>
              <a:spcBef>
                <a:spcPts val="1000"/>
              </a:spcBef>
              <a:buFont typeface="Arial" panose="020B0604020202020204" pitchFamily="34" charset="0"/>
              <a:buNone/>
            </a:pPr>
            <a:r>
              <a:rPr lang="en-US" sz="1600" b="1" dirty="0">
                <a:solidFill>
                  <a:prstClr val="black">
                    <a:lumMod val="95000"/>
                    <a:lumOff val="5000"/>
                  </a:prstClr>
                </a:solidFill>
                <a:latin typeface="Arial" panose="020B0604020202020204" pitchFamily="34" charset="0"/>
                <a:cs typeface="Arial" panose="020B0604020202020204" pitchFamily="34" charset="0"/>
              </a:rPr>
              <a:t> </a:t>
            </a:r>
            <a:r>
              <a:rPr lang="en-US" sz="1600" b="1" dirty="0">
                <a:solidFill>
                  <a:prstClr val="black">
                    <a:lumMod val="95000"/>
                    <a:lumOff val="5000"/>
                  </a:prstClr>
                </a:solidFill>
                <a:latin typeface="Arial" panose="020B0604020202020204" pitchFamily="34" charset="0"/>
                <a:cs typeface="Arial" panose="020B0604020202020204" pitchFamily="34" charset="0"/>
                <a:hlinkClick r:id="rId8"/>
              </a:rPr>
              <a:t>trina.Vielhauer@dep.state.fl.us</a:t>
            </a:r>
            <a:endParaRPr lang="en-US" sz="1600" b="1" dirty="0">
              <a:solidFill>
                <a:prstClr val="black">
                  <a:lumMod val="95000"/>
                  <a:lumOff val="5000"/>
                </a:prstClr>
              </a:solidFill>
              <a:latin typeface="Arial" panose="020B0604020202020204" pitchFamily="34" charset="0"/>
              <a:cs typeface="Arial" panose="020B0604020202020204" pitchFamily="34" charset="0"/>
            </a:endParaRPr>
          </a:p>
          <a:p>
            <a:pPr marL="277812" lvl="1" indent="0" algn="ctr">
              <a:lnSpc>
                <a:spcPct val="100000"/>
              </a:lnSpc>
              <a:spcBef>
                <a:spcPts val="1000"/>
              </a:spcBef>
              <a:buFont typeface="Arial" panose="020B0604020202020204" pitchFamily="34" charset="0"/>
              <a:buNone/>
            </a:pPr>
            <a:endParaRPr lang="en-US" sz="1600" b="1" dirty="0">
              <a:solidFill>
                <a:prstClr val="black">
                  <a:lumMod val="95000"/>
                  <a:lumOff val="5000"/>
                </a:prstClr>
              </a:solidFill>
              <a:latin typeface="Arial" panose="020B0604020202020204" pitchFamily="34" charset="0"/>
              <a:cs typeface="Arial" panose="020B0604020202020204" pitchFamily="34" charset="0"/>
            </a:endParaRPr>
          </a:p>
          <a:p>
            <a:pPr marL="0" lvl="1" indent="0" algn="ctr">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0" lvl="1" indent="0" algn="ctr">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marL="0" lvl="1" indent="0" algn="ctr">
              <a:lnSpc>
                <a:spcPct val="100000"/>
              </a:lnSpc>
              <a:buFont typeface="Arial" panose="020B0604020202020204" pitchFamily="34" charset="0"/>
              <a:buNone/>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043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1143000"/>
          </a:xfrm>
        </p:spPr>
        <p:txBody>
          <a:bodyPr>
            <a:normAutofit/>
          </a:bodyPr>
          <a:lstStyle/>
          <a:p>
            <a:r>
              <a:rPr lang="en-US" sz="3600" dirty="0">
                <a:effectLst>
                  <a:outerShdw blurRad="38100" dist="38100" dir="2700000" algn="tl">
                    <a:srgbClr val="000000">
                      <a:alpha val="43137"/>
                    </a:srgbClr>
                  </a:outerShdw>
                </a:effectLst>
              </a:rPr>
              <a:t>Water Restoration Assistance</a:t>
            </a:r>
          </a:p>
        </p:txBody>
      </p:sp>
      <p:pic>
        <p:nvPicPr>
          <p:cNvPr id="3" name="Picture 2" descr="The Division is lead by director Trina Vielhauer and includes the State Revolving Fund, Non-Point Source Funding, Deepwater Horizon Unit, and Beaches Funding Program." title="Division of Water Restoration Assistance Organizational Chart"/>
          <p:cNvPicPr>
            <a:picLocks noChangeAspect="1"/>
          </p:cNvPicPr>
          <p:nvPr/>
        </p:nvPicPr>
        <p:blipFill>
          <a:blip r:embed="rId3"/>
          <a:stretch>
            <a:fillRect/>
          </a:stretch>
        </p:blipFill>
        <p:spPr>
          <a:xfrm>
            <a:off x="736180" y="1572498"/>
            <a:ext cx="7779170" cy="4493141"/>
          </a:xfrm>
          <a:prstGeom prst="rect">
            <a:avLst/>
          </a:prstGeom>
        </p:spPr>
      </p:pic>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2</a:t>
            </a:fld>
            <a:endParaRPr lang="en-US" dirty="0">
              <a:solidFill>
                <a:prstClr val="white"/>
              </a:solidFill>
            </a:endParaRPr>
          </a:p>
        </p:txBody>
      </p:sp>
    </p:spTree>
    <p:extLst>
      <p:ext uri="{BB962C8B-B14F-4D97-AF65-F5344CB8AC3E}">
        <p14:creationId xmlns:p14="http://schemas.microsoft.com/office/powerpoint/2010/main" val="324719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mp noting &quot;Priority&quot;." title="PRIORITY sta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197434"/>
            <a:ext cx="3149600" cy="2112085"/>
          </a:xfrm>
          <a:prstGeom prst="rect">
            <a:avLst/>
          </a:prstGeom>
        </p:spPr>
      </p:pic>
      <p:sp>
        <p:nvSpPr>
          <p:cNvPr id="2" name="Title 1"/>
          <p:cNvSpPr>
            <a:spLocks noGrp="1"/>
          </p:cNvSpPr>
          <p:nvPr>
            <p:ph type="title"/>
          </p:nvPr>
        </p:nvSpPr>
        <p:spPr/>
        <p:txBody>
          <a:bodyPr/>
          <a:lstStyle/>
          <a:p>
            <a:r>
              <a:rPr lang="en-US" dirty="0"/>
              <a:t>Division Priorities</a:t>
            </a:r>
          </a:p>
        </p:txBody>
      </p:sp>
      <p:sp>
        <p:nvSpPr>
          <p:cNvPr id="3" name="Content Placeholder 2"/>
          <p:cNvSpPr>
            <a:spLocks noGrp="1"/>
          </p:cNvSpPr>
          <p:nvPr>
            <p:ph idx="1"/>
          </p:nvPr>
        </p:nvSpPr>
        <p:spPr/>
        <p:txBody>
          <a:bodyPr>
            <a:normAutofit/>
          </a:bodyPr>
          <a:lstStyle/>
          <a:p>
            <a:pPr lvl="0"/>
            <a:r>
              <a:rPr lang="en-US" dirty="0"/>
              <a:t>Timeliness and process consistency</a:t>
            </a:r>
            <a:endParaRPr lang="en-US" sz="2000" dirty="0"/>
          </a:p>
          <a:p>
            <a:pPr lvl="0"/>
            <a:r>
              <a:rPr lang="en-US" dirty="0"/>
              <a:t>Leveraging staff resources</a:t>
            </a:r>
            <a:endParaRPr lang="en-US" sz="2000" dirty="0"/>
          </a:p>
          <a:p>
            <a:r>
              <a:rPr lang="en-US" dirty="0"/>
              <a:t>Coordination with stakeholders</a:t>
            </a:r>
          </a:p>
          <a:p>
            <a:pPr lvl="0"/>
            <a:r>
              <a:rPr lang="en-US" dirty="0"/>
              <a:t>Managing special projects</a:t>
            </a:r>
          </a:p>
          <a:p>
            <a:pPr lvl="1"/>
            <a:r>
              <a:rPr lang="en-US" dirty="0"/>
              <a:t>Water-related legislative appropriations</a:t>
            </a:r>
          </a:p>
          <a:p>
            <a:pPr lvl="1"/>
            <a:r>
              <a:rPr lang="en-US" dirty="0"/>
              <a:t>Springs appropriations</a:t>
            </a:r>
          </a:p>
          <a:p>
            <a:r>
              <a:rPr lang="en-US" dirty="0"/>
              <a:t>Create funding opportunities</a:t>
            </a:r>
          </a:p>
          <a:p>
            <a:pPr marL="457200" lvl="1" indent="0">
              <a:buNone/>
            </a:pPr>
            <a:endParaRPr lang="en-US" sz="1600" dirty="0"/>
          </a:p>
        </p:txBody>
      </p:sp>
      <p:sp>
        <p:nvSpPr>
          <p:cNvPr id="7"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421288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143000"/>
          </a:xfrm>
        </p:spPr>
        <p:txBody>
          <a:bodyPr/>
          <a:lstStyle/>
          <a:p>
            <a:r>
              <a:rPr lang="en-US" dirty="0"/>
              <a:t>State Revolving Fund</a:t>
            </a:r>
          </a:p>
        </p:txBody>
      </p:sp>
      <p:sp>
        <p:nvSpPr>
          <p:cNvPr id="3" name="Content Placeholder 2"/>
          <p:cNvSpPr>
            <a:spLocks noGrp="1"/>
          </p:cNvSpPr>
          <p:nvPr>
            <p:ph idx="1"/>
          </p:nvPr>
        </p:nvSpPr>
        <p:spPr>
          <a:xfrm>
            <a:off x="3048000" y="1523999"/>
            <a:ext cx="5715000" cy="4724399"/>
          </a:xfrm>
        </p:spPr>
        <p:txBody>
          <a:bodyPr>
            <a:normAutofit fontScale="85000" lnSpcReduction="20000"/>
          </a:bodyPr>
          <a:lstStyle/>
          <a:p>
            <a:r>
              <a:rPr lang="en-US" sz="3300" b="1" dirty="0"/>
              <a:t>Drinking water:</a:t>
            </a:r>
          </a:p>
          <a:p>
            <a:pPr lvl="1"/>
            <a:r>
              <a:rPr lang="en-US" dirty="0"/>
              <a:t>Preconstruction loans </a:t>
            </a:r>
          </a:p>
          <a:p>
            <a:pPr lvl="1"/>
            <a:r>
              <a:rPr lang="en-US" dirty="0"/>
              <a:t>Construction loans </a:t>
            </a:r>
          </a:p>
          <a:p>
            <a:pPr lvl="1"/>
            <a:endParaRPr lang="en-US" dirty="0"/>
          </a:p>
          <a:p>
            <a:pPr lvl="1"/>
            <a:endParaRPr lang="en-US" dirty="0"/>
          </a:p>
          <a:p>
            <a:r>
              <a:rPr lang="en-US" sz="3300" b="1" dirty="0"/>
              <a:t>Clean water:</a:t>
            </a:r>
          </a:p>
          <a:p>
            <a:pPr lvl="1"/>
            <a:r>
              <a:rPr lang="en-US" dirty="0"/>
              <a:t>Planning loans</a:t>
            </a:r>
          </a:p>
          <a:p>
            <a:pPr lvl="1"/>
            <a:r>
              <a:rPr lang="en-US" dirty="0"/>
              <a:t>Design loans</a:t>
            </a:r>
          </a:p>
          <a:p>
            <a:pPr lvl="1"/>
            <a:r>
              <a:rPr lang="en-US" dirty="0"/>
              <a:t>Construction loans</a:t>
            </a:r>
          </a:p>
          <a:p>
            <a:pPr marL="457200" lvl="1" indent="0">
              <a:buNone/>
            </a:pPr>
            <a:endParaRPr lang="en-US" dirty="0"/>
          </a:p>
          <a:p>
            <a:pPr marL="457200" lvl="1" indent="0">
              <a:buNone/>
            </a:pPr>
            <a:endParaRPr lang="en-US" dirty="0"/>
          </a:p>
          <a:p>
            <a:r>
              <a:rPr lang="en-US" sz="3300" b="1" dirty="0"/>
              <a:t>Small community grant program:</a:t>
            </a:r>
          </a:p>
          <a:p>
            <a:pPr lvl="1"/>
            <a:r>
              <a:rPr lang="en-US" dirty="0"/>
              <a:t>Grant combined with a loan</a:t>
            </a:r>
          </a:p>
          <a:p>
            <a:pPr lvl="1"/>
            <a:r>
              <a:rPr lang="en-US" dirty="0"/>
              <a:t>Principal forgiveness </a:t>
            </a:r>
          </a:p>
          <a:p>
            <a:pPr lvl="1"/>
            <a:r>
              <a:rPr lang="en-US" dirty="0"/>
              <a:t>Disadvantaged communities</a:t>
            </a:r>
          </a:p>
          <a:p>
            <a:pPr marL="457200" lvl="1"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4</a:t>
            </a:fld>
            <a:endParaRPr lang="en-US" dirty="0">
              <a:solidFill>
                <a:prstClr val="white"/>
              </a:solidFill>
            </a:endParaRPr>
          </a:p>
        </p:txBody>
      </p:sp>
      <p:pic>
        <p:nvPicPr>
          <p:cNvPr id="7" name="Picture 6" descr="Picture of a Water Fountain representing the Drinking water SRF." title="Water Fount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47800"/>
            <a:ext cx="1109472" cy="1386840"/>
          </a:xfrm>
          <a:prstGeom prst="rect">
            <a:avLst/>
          </a:prstGeom>
        </p:spPr>
      </p:pic>
      <p:pic>
        <p:nvPicPr>
          <p:cNvPr id="8" name="Picture 7" descr="Picture of a water treatment facility representing the Clean Water SRF." title="Water treatment facil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163982"/>
            <a:ext cx="1109472" cy="1393693"/>
          </a:xfrm>
          <a:prstGeom prst="rect">
            <a:avLst/>
          </a:prstGeom>
        </p:spPr>
      </p:pic>
      <p:pic>
        <p:nvPicPr>
          <p:cNvPr id="10" name="Picture 9" descr="Picture of a water spillway representing the stormwater facility." title="Water spillw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512" y="4940433"/>
            <a:ext cx="1078730" cy="1307965"/>
          </a:xfrm>
          <a:prstGeom prst="rect">
            <a:avLst/>
          </a:prstGeom>
        </p:spPr>
      </p:pic>
    </p:spTree>
    <p:extLst>
      <p:ext uri="{BB962C8B-B14F-4D97-AF65-F5344CB8AC3E}">
        <p14:creationId xmlns:p14="http://schemas.microsoft.com/office/powerpoint/2010/main" val="294144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515C9C-B0D4-49C7-83C7-4BF66E55645D}" type="slidenum">
              <a:rPr lang="en-US" smtClean="0"/>
              <a:pPr/>
              <a:t>5</a:t>
            </a:fld>
            <a:endParaRPr lang="en-US" dirty="0"/>
          </a:p>
        </p:txBody>
      </p:sp>
      <p:pic>
        <p:nvPicPr>
          <p:cNvPr id="2" name="Picture 1" descr="Solar Panel representing clean energy production." title="Solar Panel"/>
          <p:cNvPicPr>
            <a:picLocks noChangeAspect="1"/>
          </p:cNvPicPr>
          <p:nvPr/>
        </p:nvPicPr>
        <p:blipFill>
          <a:blip r:embed="rId3"/>
          <a:stretch>
            <a:fillRect/>
          </a:stretch>
        </p:blipFill>
        <p:spPr>
          <a:xfrm>
            <a:off x="602071" y="3779206"/>
            <a:ext cx="4046129" cy="2605981"/>
          </a:xfrm>
          <a:prstGeom prst="rect">
            <a:avLst/>
          </a:prstGeom>
        </p:spPr>
      </p:pic>
      <p:pic>
        <p:nvPicPr>
          <p:cNvPr id="4" name="Picture 3" descr="Air Polution being discharged from a industrial chimney." title="Air Polution"/>
          <p:cNvPicPr>
            <a:picLocks noChangeAspect="1"/>
          </p:cNvPicPr>
          <p:nvPr/>
        </p:nvPicPr>
        <p:blipFill>
          <a:blip r:embed="rId4"/>
          <a:stretch>
            <a:fillRect/>
          </a:stretch>
        </p:blipFill>
        <p:spPr>
          <a:xfrm>
            <a:off x="6191490" y="1334259"/>
            <a:ext cx="2590320" cy="2314662"/>
          </a:xfrm>
          <a:prstGeom prst="rect">
            <a:avLst/>
          </a:prstGeom>
        </p:spPr>
      </p:pic>
      <p:pic>
        <p:nvPicPr>
          <p:cNvPr id="12" name="Picture 11" descr="Stormwater containment facility that was converted after remediation of a Brownsfield Site." title="Stormwater containment facility"/>
          <p:cNvPicPr>
            <a:picLocks noChangeAspect="1"/>
          </p:cNvPicPr>
          <p:nvPr/>
        </p:nvPicPr>
        <p:blipFill>
          <a:blip r:embed="rId5"/>
          <a:stretch>
            <a:fillRect/>
          </a:stretch>
        </p:blipFill>
        <p:spPr>
          <a:xfrm>
            <a:off x="4879554" y="3762592"/>
            <a:ext cx="3895453" cy="2639211"/>
          </a:xfrm>
          <a:prstGeom prst="rect">
            <a:avLst/>
          </a:prstGeom>
        </p:spPr>
      </p:pic>
      <p:pic>
        <p:nvPicPr>
          <p:cNvPr id="11" name="Picture 10" descr="Landfill" title="Landfill"/>
          <p:cNvPicPr>
            <a:picLocks noChangeAspect="1"/>
          </p:cNvPicPr>
          <p:nvPr/>
        </p:nvPicPr>
        <p:blipFill>
          <a:blip r:embed="rId6"/>
          <a:stretch>
            <a:fillRect/>
          </a:stretch>
        </p:blipFill>
        <p:spPr>
          <a:xfrm>
            <a:off x="2907057" y="1427594"/>
            <a:ext cx="3215826" cy="2127992"/>
          </a:xfrm>
          <a:prstGeom prst="rect">
            <a:avLst/>
          </a:prstGeom>
        </p:spPr>
      </p:pic>
      <p:pic>
        <p:nvPicPr>
          <p:cNvPr id="3" name="Picture 2" descr="Stormwater drainage" title="Stormwater drainage"/>
          <p:cNvPicPr>
            <a:picLocks noChangeAspect="1"/>
          </p:cNvPicPr>
          <p:nvPr/>
        </p:nvPicPr>
        <p:blipFill>
          <a:blip r:embed="rId7"/>
          <a:stretch>
            <a:fillRect/>
          </a:stretch>
        </p:blipFill>
        <p:spPr>
          <a:xfrm>
            <a:off x="323850" y="1334259"/>
            <a:ext cx="2514600" cy="2314662"/>
          </a:xfrm>
          <a:prstGeom prst="rect">
            <a:avLst/>
          </a:prstGeom>
        </p:spPr>
      </p:pic>
      <p:sp>
        <p:nvSpPr>
          <p:cNvPr id="9" name="Title 1"/>
          <p:cNvSpPr>
            <a:spLocks noGrp="1"/>
          </p:cNvSpPr>
          <p:nvPr>
            <p:ph type="title"/>
          </p:nvPr>
        </p:nvSpPr>
        <p:spPr>
          <a:xfrm>
            <a:off x="966497" y="-1"/>
            <a:ext cx="7848600" cy="1143000"/>
          </a:xfrm>
        </p:spPr>
        <p:txBody>
          <a:bodyPr>
            <a:normAutofit/>
          </a:bodyPr>
          <a:lstStyle/>
          <a:p>
            <a:r>
              <a:rPr lang="en-US" sz="3600" dirty="0"/>
              <a:t>SRF Innovative Projects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737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Non-Point Source Grants</a:t>
            </a:r>
          </a:p>
        </p:txBody>
      </p:sp>
      <p:sp>
        <p:nvSpPr>
          <p:cNvPr id="3" name="Content Placeholder 2"/>
          <p:cNvSpPr>
            <a:spLocks noGrp="1"/>
          </p:cNvSpPr>
          <p:nvPr>
            <p:ph idx="1"/>
          </p:nvPr>
        </p:nvSpPr>
        <p:spPr>
          <a:xfrm>
            <a:off x="3230144" y="1325563"/>
            <a:ext cx="5943600" cy="5029200"/>
          </a:xfrm>
        </p:spPr>
        <p:txBody>
          <a:bodyPr>
            <a:normAutofit/>
          </a:bodyPr>
          <a:lstStyle/>
          <a:p>
            <a:pPr marL="0" indent="0">
              <a:buNone/>
            </a:pPr>
            <a:r>
              <a:rPr lang="en-US" b="1" dirty="0"/>
              <a:t>Emphasis is placed upon:</a:t>
            </a:r>
            <a:br>
              <a:rPr lang="en-US" b="1" dirty="0"/>
            </a:br>
            <a:endParaRPr lang="en-US" sz="1200" b="1" dirty="0"/>
          </a:p>
          <a:p>
            <a:r>
              <a:rPr lang="en-US" dirty="0"/>
              <a:t>Addressing pollutants in impaired water bodies</a:t>
            </a:r>
          </a:p>
          <a:p>
            <a:r>
              <a:rPr lang="en-US" dirty="0"/>
              <a:t>Implementing watershed plans</a:t>
            </a:r>
          </a:p>
          <a:p>
            <a:r>
              <a:rPr lang="en-US" dirty="0"/>
              <a:t>Use of innovative BMPs </a:t>
            </a:r>
          </a:p>
          <a:p>
            <a:r>
              <a:rPr lang="en-US" dirty="0"/>
              <a:t>Public education 	&amp; training</a:t>
            </a:r>
          </a:p>
        </p:txBody>
      </p:sp>
      <p:sp>
        <p:nvSpPr>
          <p:cNvPr id="5" name="Slide Number Placeholder 4"/>
          <p:cNvSpPr>
            <a:spLocks noGrp="1"/>
          </p:cNvSpPr>
          <p:nvPr>
            <p:ph type="sldNum" sz="quarter" idx="12"/>
          </p:nvPr>
        </p:nvSpPr>
        <p:spPr/>
        <p:txBody>
          <a:bodyPr/>
          <a:lstStyle/>
          <a:p>
            <a:fld id="{D9515C9C-B0D4-49C7-83C7-4BF66E55645D}" type="slidenum">
              <a:rPr lang="en-US" smtClean="0"/>
              <a:pPr/>
              <a:t>6</a:t>
            </a:fld>
            <a:endParaRPr lang="en-US"/>
          </a:p>
        </p:txBody>
      </p:sp>
      <p:pic>
        <p:nvPicPr>
          <p:cNvPr id="6" name="Picture 5" descr="Horse farm representing potential facility for implementing a BMP." title="Horse Farm"/>
          <p:cNvPicPr>
            <a:picLocks noChangeAspect="1"/>
          </p:cNvPicPr>
          <p:nvPr/>
        </p:nvPicPr>
        <p:blipFill>
          <a:blip r:embed="rId3"/>
          <a:stretch>
            <a:fillRect/>
          </a:stretch>
        </p:blipFill>
        <p:spPr>
          <a:xfrm>
            <a:off x="247842" y="1325563"/>
            <a:ext cx="1809750" cy="2354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29034" y="5425184"/>
            <a:ext cx="8163517" cy="1077218"/>
          </a:xfrm>
          <a:prstGeom prst="rect">
            <a:avLst/>
          </a:prstGeom>
          <a:noFill/>
        </p:spPr>
        <p:txBody>
          <a:bodyPr wrap="none" rtlCol="0">
            <a:spAutoFit/>
          </a:bodyPr>
          <a:lstStyle/>
          <a:p>
            <a:r>
              <a:rPr lang="en-US" sz="3200" dirty="0"/>
              <a:t>“Prior to entry into a major conveyance system”</a:t>
            </a:r>
          </a:p>
          <a:p>
            <a:endParaRPr lang="en-US" sz="3200" dirty="0"/>
          </a:p>
        </p:txBody>
      </p:sp>
    </p:spTree>
    <p:extLst>
      <p:ext uri="{BB962C8B-B14F-4D97-AF65-F5344CB8AC3E}">
        <p14:creationId xmlns:p14="http://schemas.microsoft.com/office/powerpoint/2010/main" val="209726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97" y="-1"/>
            <a:ext cx="7848600" cy="1143000"/>
          </a:xfrm>
        </p:spPr>
        <p:txBody>
          <a:bodyPr>
            <a:normAutofit/>
          </a:bodyPr>
          <a:lstStyle/>
          <a:p>
            <a:r>
              <a:rPr lang="en-US" sz="3600" dirty="0"/>
              <a:t>319(h) &amp; TMDL Grants</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4337" y="1338798"/>
            <a:ext cx="7709592" cy="3425966"/>
          </a:xfrm>
        </p:spPr>
        <p:txBody>
          <a:bodyPr>
            <a:normAutofit/>
          </a:bodyPr>
          <a:lstStyle/>
          <a:p>
            <a:pPr>
              <a:spcBef>
                <a:spcPts val="0"/>
              </a:spcBef>
              <a:buClrTx/>
              <a:buNone/>
            </a:pPr>
            <a:r>
              <a:rPr lang="en-US" sz="2400" b="1" dirty="0"/>
              <a:t>319(h) EPA Clean Water Act Grant</a:t>
            </a:r>
          </a:p>
          <a:p>
            <a:pPr>
              <a:spcBef>
                <a:spcPts val="0"/>
              </a:spcBef>
            </a:pPr>
            <a:r>
              <a:rPr lang="en-US" sz="2400" dirty="0"/>
              <a:t>Federally funded grant</a:t>
            </a:r>
          </a:p>
          <a:p>
            <a:pPr>
              <a:spcBef>
                <a:spcPts val="0"/>
              </a:spcBef>
            </a:pPr>
            <a:r>
              <a:rPr lang="en-US" sz="2400" dirty="0"/>
              <a:t>~$5 million annually</a:t>
            </a:r>
          </a:p>
          <a:p>
            <a:pPr>
              <a:spcBef>
                <a:spcPts val="0"/>
              </a:spcBef>
            </a:pPr>
            <a:r>
              <a:rPr lang="en-US" sz="2400" dirty="0"/>
              <a:t>40% match requirement</a:t>
            </a:r>
          </a:p>
          <a:p>
            <a:pPr>
              <a:spcBef>
                <a:spcPts val="0"/>
              </a:spcBef>
            </a:pPr>
            <a:endParaRPr lang="en-US" sz="2400" dirty="0"/>
          </a:p>
          <a:p>
            <a:pPr marL="0" indent="0">
              <a:lnSpc>
                <a:spcPct val="90000"/>
              </a:lnSpc>
              <a:spcBef>
                <a:spcPts val="0"/>
              </a:spcBef>
              <a:buNone/>
              <a:defRPr/>
            </a:pPr>
            <a:endParaRPr lang="en-US" sz="2400" b="1" dirty="0"/>
          </a:p>
          <a:p>
            <a:endParaRPr lang="en-US" sz="2400" dirty="0"/>
          </a:p>
          <a:p>
            <a:endParaRPr lang="en-US" sz="2400" dirty="0"/>
          </a:p>
          <a:p>
            <a:pPr marL="0" indent="0">
              <a:buClrTx/>
              <a:buNone/>
            </a:pPr>
            <a:endParaRPr lang="en-US" sz="2400" b="1" dirty="0"/>
          </a:p>
          <a:p>
            <a:pPr marL="0" indent="0">
              <a:buClrTx/>
              <a:buNone/>
            </a:pPr>
            <a:endParaRPr lang="en-US" sz="2400" b="1" dirty="0"/>
          </a:p>
          <a:p>
            <a:pPr>
              <a:buClrTx/>
            </a:pPr>
            <a:endParaRPr lang="en-US" sz="2400" b="1" dirty="0"/>
          </a:p>
          <a:p>
            <a:pPr>
              <a:buNone/>
            </a:pPr>
            <a:endParaRPr lang="en-US" sz="2400" dirty="0"/>
          </a:p>
          <a:p>
            <a:pPr>
              <a:buNone/>
            </a:pPr>
            <a:endParaRPr lang="en-US" sz="2400" dirty="0"/>
          </a:p>
          <a:p>
            <a:pPr>
              <a:buNone/>
            </a:pPr>
            <a:endParaRPr lang="en-US" sz="2400" dirty="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7</a:t>
            </a:fld>
            <a:endParaRPr lang="en-US" dirty="0">
              <a:solidFill>
                <a:prstClr val="white"/>
              </a:solidFill>
            </a:endParaRPr>
          </a:p>
        </p:txBody>
      </p:sp>
      <p:pic>
        <p:nvPicPr>
          <p:cNvPr id="4" name="Picture 3" descr="Storm water retention pond with aerator." title="Storm water pon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375" y="1384750"/>
            <a:ext cx="2894554" cy="2066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torm water drain." title="Storm water drain"/>
          <p:cNvPicPr>
            <a:picLocks noChangeAspect="1"/>
          </p:cNvPicPr>
          <p:nvPr/>
        </p:nvPicPr>
        <p:blipFill>
          <a:blip r:embed="rId4"/>
          <a:stretch>
            <a:fillRect/>
          </a:stretch>
        </p:blipFill>
        <p:spPr>
          <a:xfrm>
            <a:off x="962384" y="3336014"/>
            <a:ext cx="1905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p:cNvSpPr txBox="1">
            <a:spLocks/>
          </p:cNvSpPr>
          <p:nvPr/>
        </p:nvSpPr>
        <p:spPr>
          <a:xfrm>
            <a:off x="3299465" y="4582200"/>
            <a:ext cx="5515632" cy="4190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lvl="1" indent="0">
              <a:buFont typeface="Arial" panose="020B0604020202020204" pitchFamily="34" charset="0"/>
              <a:buNone/>
            </a:pPr>
            <a:r>
              <a:rPr lang="en-US" b="1" dirty="0"/>
              <a:t>TMDL Water Quality Restoration Grant</a:t>
            </a:r>
          </a:p>
          <a:p>
            <a:pPr marL="395478" lvl="1" indent="-285750"/>
            <a:r>
              <a:rPr lang="en-US" dirty="0"/>
              <a:t>State funded grant </a:t>
            </a:r>
          </a:p>
          <a:p>
            <a:pPr marL="395478" lvl="1" indent="-285750"/>
            <a:r>
              <a:rPr lang="en-US" dirty="0"/>
              <a:t>$3 million annually</a:t>
            </a:r>
          </a:p>
          <a:p>
            <a:pPr marL="395478" lvl="1" indent="-285750"/>
            <a:r>
              <a:rPr lang="en-US" dirty="0"/>
              <a:t>50% match requirement</a:t>
            </a:r>
          </a:p>
          <a:p>
            <a:pPr marL="109728" lvl="1" indent="0">
              <a:buFont typeface="Arial" panose="020B0604020202020204" pitchFamily="34" charset="0"/>
              <a:buNone/>
            </a:pPr>
            <a:r>
              <a:rPr lang="en-US" dirty="0"/>
              <a:t>    </a:t>
            </a:r>
          </a:p>
        </p:txBody>
      </p:sp>
    </p:spTree>
    <p:extLst>
      <p:ext uri="{BB962C8B-B14F-4D97-AF65-F5344CB8AC3E}">
        <p14:creationId xmlns:p14="http://schemas.microsoft.com/office/powerpoint/2010/main" val="367108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8CA618-D389-4FC6-967C-F79665E2EC50}" type="slidenum">
              <a:rPr lang="en-US" smtClean="0"/>
              <a:t>8</a:t>
            </a:fld>
            <a:endParaRPr lang="en-US" dirty="0"/>
          </a:p>
        </p:txBody>
      </p:sp>
      <p:sp>
        <p:nvSpPr>
          <p:cNvPr id="7" name="Content Placeholder 2"/>
          <p:cNvSpPr>
            <a:spLocks noGrp="1"/>
          </p:cNvSpPr>
          <p:nvPr>
            <p:ph idx="1"/>
          </p:nvPr>
        </p:nvSpPr>
        <p:spPr>
          <a:xfrm>
            <a:off x="0" y="1276350"/>
            <a:ext cx="4676978" cy="5029200"/>
          </a:xfrm>
          <a:prstGeom prst="rect">
            <a:avLst/>
          </a:prstGeom>
        </p:spPr>
        <p:txBody>
          <a:bodyPr vert="horz" lIns="91440" tIns="45720" rIns="91440" bIns="45720" rtlCol="0">
            <a:normAutofit fontScale="92500" lnSpcReduction="10000"/>
          </a:bodyPr>
          <a:lstStyle/>
          <a:p>
            <a:pPr marL="342900" marR="0" lvl="0" indent="-342900">
              <a:lnSpc>
                <a:spcPct val="120000"/>
              </a:lnSpc>
              <a:spcBef>
                <a:spcPts val="0"/>
              </a:spcBef>
              <a:spcAft>
                <a:spcPts val="0"/>
              </a:spcAft>
              <a:buFont typeface="Symbol" panose="05050102010706020507" pitchFamily="18" charset="2"/>
              <a:buChar char=""/>
            </a:pPr>
            <a:r>
              <a:rPr lang="en-US" sz="3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(NRDA)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atural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esource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amage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ssessment</a:t>
            </a:r>
          </a:p>
          <a:p>
            <a:pPr marL="342900" marR="0" lvl="0" indent="-342900">
              <a:lnSpc>
                <a:spcPct val="120000"/>
              </a:lnSpc>
              <a:spcBef>
                <a:spcPts val="0"/>
              </a:spcBef>
              <a:spcAft>
                <a:spcPts val="0"/>
              </a:spcAft>
              <a:buFont typeface="Symbol" panose="05050102010706020507" pitchFamily="18"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3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(NFWF)</a:t>
            </a:r>
            <a:r>
              <a:rPr lang="en-US"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ational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ish and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ildlife </a:t>
            </a: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oundation -G</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ulf Environmental Benefit Fund </a:t>
            </a:r>
          </a:p>
          <a:p>
            <a:pPr marL="342900" marR="0" lvl="0" indent="-342900">
              <a:lnSpc>
                <a:spcPct val="120000"/>
              </a:lnSpc>
              <a:spcBef>
                <a:spcPts val="0"/>
              </a:spcBef>
              <a:spcAft>
                <a:spcPts val="0"/>
              </a:spcAft>
              <a:buFont typeface="Symbol" panose="05050102010706020507" pitchFamily="18"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3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3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RESTORE</a:t>
            </a:r>
            <a:r>
              <a:rPr lang="en-US" sz="3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esources and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cosystems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ustainability, </a:t>
            </a:r>
          </a:p>
          <a:p>
            <a:pPr marL="0" marR="0" lvl="0" indent="0">
              <a:lnSpc>
                <a:spcPct val="120000"/>
              </a:lnSpc>
              <a:spcBef>
                <a:spcPts val="0"/>
              </a:spcBef>
              <a:spcAft>
                <a:spcPts val="0"/>
              </a:spcAft>
              <a:buNone/>
            </a:pP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ourist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pportunities, and </a:t>
            </a:r>
          </a:p>
          <a:p>
            <a:pPr marL="0" marR="0" lvl="0" indent="0">
              <a:lnSpc>
                <a:spcPct val="120000"/>
              </a:lnSpc>
              <a:spcBef>
                <a:spcPts val="0"/>
              </a:spcBef>
              <a:spcAft>
                <a:spcPts val="0"/>
              </a:spcAft>
              <a:buNone/>
            </a:pP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evived </a:t>
            </a:r>
            <a:r>
              <a:rPr lang="en-US" sz="2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conomies of the</a:t>
            </a:r>
          </a:p>
          <a:p>
            <a:pPr marL="0" marR="0" lvl="0" indent="0">
              <a:lnSpc>
                <a:spcPct val="120000"/>
              </a:lnSpc>
              <a:spcBef>
                <a:spcPts val="0"/>
              </a:spcBef>
              <a:spcAft>
                <a:spcPts val="0"/>
              </a:spcAft>
              <a:buNone/>
            </a:pPr>
            <a:r>
              <a:rPr lang="en-US" sz="2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Gulf Coast Act of 2012 </a:t>
            </a:r>
            <a:endParaRPr lang="en-US" sz="2600" dirty="0">
              <a:effectLst/>
              <a:latin typeface="Times New Roman" panose="02020603050405020304" pitchFamily="18" charset="0"/>
              <a:ea typeface="Times New Roman" panose="02020603050405020304" pitchFamily="18" charset="0"/>
            </a:endParaRPr>
          </a:p>
        </p:txBody>
      </p:sp>
      <p:pic>
        <p:nvPicPr>
          <p:cNvPr id="5" name="Content Placeholder 4" descr="An estiamted 1200 applications have been received in teh state of florida for oilspill recoverty funding. Applications are concentrated on the Gulf Coast, especially in the Panhandle." title="Oil spill funding applications in Florid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15" y="1809751"/>
            <a:ext cx="4932285" cy="3809999"/>
          </a:xfrm>
          <a:prstGeom prst="rect">
            <a:avLst/>
          </a:prstGeom>
        </p:spPr>
      </p:pic>
      <p:sp>
        <p:nvSpPr>
          <p:cNvPr id="9" name="Title 1"/>
          <p:cNvSpPr>
            <a:spLocks noGrp="1"/>
          </p:cNvSpPr>
          <p:nvPr>
            <p:ph type="title"/>
          </p:nvPr>
        </p:nvSpPr>
        <p:spPr>
          <a:xfrm>
            <a:off x="966497" y="-1"/>
            <a:ext cx="7848600" cy="1143000"/>
          </a:xfrm>
        </p:spPr>
        <p:txBody>
          <a:bodyPr>
            <a:normAutofit/>
          </a:bodyPr>
          <a:lstStyle/>
          <a:p>
            <a:r>
              <a:rPr lang="en-US" sz="3600" dirty="0"/>
              <a:t>Deepwater Horizon Unit</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2735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title="blank"/>
          <p:cNvGraphicFramePr>
            <a:graphicFrameLocks noGrp="1"/>
          </p:cNvGraphicFramePr>
          <p:nvPr>
            <p:ph idx="1"/>
            <p:extLst/>
          </p:nvPr>
        </p:nvGraphicFramePr>
        <p:xfrm>
          <a:off x="192505" y="1059465"/>
          <a:ext cx="8875293" cy="5435672"/>
        </p:xfrm>
        <a:graphic>
          <a:graphicData uri="http://schemas.openxmlformats.org/drawingml/2006/table">
            <a:tbl>
              <a:tblPr firstRow="1" bandRow="1">
                <a:tableStyleId>{5C22544A-7EE6-4342-B048-85BDC9FD1C3A}</a:tableStyleId>
              </a:tblPr>
              <a:tblGrid>
                <a:gridCol w="2958431">
                  <a:extLst>
                    <a:ext uri="{9D8B030D-6E8A-4147-A177-3AD203B41FA5}">
                      <a16:colId xmlns:a16="http://schemas.microsoft.com/office/drawing/2014/main" val="20000"/>
                    </a:ext>
                  </a:extLst>
                </a:gridCol>
                <a:gridCol w="2958431">
                  <a:extLst>
                    <a:ext uri="{9D8B030D-6E8A-4147-A177-3AD203B41FA5}">
                      <a16:colId xmlns:a16="http://schemas.microsoft.com/office/drawing/2014/main" val="20001"/>
                    </a:ext>
                  </a:extLst>
                </a:gridCol>
                <a:gridCol w="2958431">
                  <a:extLst>
                    <a:ext uri="{9D8B030D-6E8A-4147-A177-3AD203B41FA5}">
                      <a16:colId xmlns:a16="http://schemas.microsoft.com/office/drawing/2014/main" val="20002"/>
                    </a:ext>
                  </a:extLst>
                </a:gridCol>
              </a:tblGrid>
              <a:tr h="503212">
                <a:tc>
                  <a:txBody>
                    <a:bodyPr/>
                    <a:lstStyle/>
                    <a:p>
                      <a:pPr algn="ctr"/>
                      <a:r>
                        <a:rPr lang="en-US" sz="2800" dirty="0"/>
                        <a:t>NRDA</a:t>
                      </a:r>
                    </a:p>
                  </a:txBody>
                  <a:tcPr/>
                </a:tc>
                <a:tc>
                  <a:txBody>
                    <a:bodyPr/>
                    <a:lstStyle/>
                    <a:p>
                      <a:pPr algn="ctr"/>
                      <a:r>
                        <a:rPr lang="en-US" sz="2800" dirty="0"/>
                        <a:t>NFWF</a:t>
                      </a:r>
                    </a:p>
                  </a:txBody>
                  <a:tcPr/>
                </a:tc>
                <a:tc>
                  <a:txBody>
                    <a:bodyPr/>
                    <a:lstStyle/>
                    <a:p>
                      <a:pPr algn="ctr"/>
                      <a:r>
                        <a:rPr lang="en-US" sz="2800" dirty="0"/>
                        <a:t>RESTORE</a:t>
                      </a:r>
                    </a:p>
                  </a:txBody>
                  <a:tcPr/>
                </a:tc>
                <a:extLst>
                  <a:ext uri="{0D108BD9-81ED-4DB2-BD59-A6C34878D82A}">
                    <a16:rowId xmlns:a16="http://schemas.microsoft.com/office/drawing/2014/main" val="10000"/>
                  </a:ext>
                </a:extLst>
              </a:tr>
              <a:tr h="917248">
                <a:tc>
                  <a:txBody>
                    <a:bodyPr/>
                    <a:lstStyle/>
                    <a:p>
                      <a:r>
                        <a:rPr lang="en-US" b="1" i="1" dirty="0"/>
                        <a:t>Provides off-set to injuries from spill</a:t>
                      </a:r>
                    </a:p>
                  </a:txBody>
                  <a:tcPr/>
                </a:tc>
                <a:tc>
                  <a:txBody>
                    <a:bodyPr/>
                    <a:lstStyle/>
                    <a:p>
                      <a:pPr marL="0" algn="l" defTabSz="914400" rtl="0" eaLnBrk="1" latinLnBrk="0" hangingPunct="1"/>
                      <a:r>
                        <a:rPr lang="en-US" sz="1800" b="1" i="1" kern="1200" dirty="0">
                          <a:solidFill>
                            <a:schemeClr val="dk1"/>
                          </a:solidFill>
                          <a:latin typeface="+mn-lt"/>
                          <a:ea typeface="+mn-ea"/>
                          <a:cs typeface="+mn-cs"/>
                        </a:rPr>
                        <a:t>Benefits natural resources of the Gulf Coast that were impacted by the spill</a:t>
                      </a:r>
                    </a:p>
                  </a:txBody>
                  <a:tcPr/>
                </a:tc>
                <a:tc>
                  <a:txBody>
                    <a:bodyPr/>
                    <a:lstStyle/>
                    <a:p>
                      <a:r>
                        <a:rPr lang="en-US" b="1" i="1" dirty="0"/>
                        <a:t>Overall</a:t>
                      </a:r>
                      <a:r>
                        <a:rPr lang="en-US" b="1" i="1" baseline="0" dirty="0"/>
                        <a:t> restoration of Gulf of Mexico – not limited to spill impacts</a:t>
                      </a:r>
                      <a:endParaRPr lang="en-US" b="1" i="1" dirty="0"/>
                    </a:p>
                  </a:txBody>
                  <a:tcPr/>
                </a:tc>
                <a:extLst>
                  <a:ext uri="{0D108BD9-81ED-4DB2-BD59-A6C34878D82A}">
                    <a16:rowId xmlns:a16="http://schemas.microsoft.com/office/drawing/2014/main" val="10001"/>
                  </a:ext>
                </a:extLst>
              </a:tr>
              <a:tr h="1154427">
                <a:tc>
                  <a:txBody>
                    <a:bodyPr/>
                    <a:lstStyle/>
                    <a:p>
                      <a:r>
                        <a:rPr lang="en-US" dirty="0"/>
                        <a:t>Species injured</a:t>
                      </a:r>
                      <a:r>
                        <a:rPr lang="en-US" baseline="0" dirty="0"/>
                        <a:t> include birds, turtles, fishes, mammals </a:t>
                      </a:r>
                      <a:endParaRPr lang="en-US" dirty="0"/>
                    </a:p>
                  </a:txBody>
                  <a:tcPr/>
                </a:tc>
                <a:tc>
                  <a:txBody>
                    <a:bodyPr/>
                    <a:lstStyle/>
                    <a:p>
                      <a:r>
                        <a:rPr lang="en-US" dirty="0"/>
                        <a:t>Remedy harm and to eliminate or reduce the risk of future harm to Gulf Coast natural resources</a:t>
                      </a:r>
                    </a:p>
                  </a:txBody>
                  <a:tcPr/>
                </a:tc>
                <a:tc>
                  <a:txBody>
                    <a:bodyPr/>
                    <a:lstStyle/>
                    <a:p>
                      <a:r>
                        <a:rPr lang="en-US" dirty="0"/>
                        <a:t>Pot 1 – Ecological and </a:t>
                      </a:r>
                      <a:r>
                        <a:rPr lang="en-US" u="sng" dirty="0"/>
                        <a:t>economic</a:t>
                      </a:r>
                      <a:r>
                        <a:rPr lang="en-US" dirty="0"/>
                        <a:t> restoration</a:t>
                      </a:r>
                    </a:p>
                  </a:txBody>
                  <a:tcPr/>
                </a:tc>
                <a:extLst>
                  <a:ext uri="{0D108BD9-81ED-4DB2-BD59-A6C34878D82A}">
                    <a16:rowId xmlns:a16="http://schemas.microsoft.com/office/drawing/2014/main" val="10002"/>
                  </a:ext>
                </a:extLst>
              </a:tr>
              <a:tr h="1154427">
                <a:tc>
                  <a:txBody>
                    <a:bodyPr/>
                    <a:lstStyle/>
                    <a:p>
                      <a:r>
                        <a:rPr lang="en-US" dirty="0"/>
                        <a:t>Habitats injured include seagrass, oysters, marsh, dunes</a:t>
                      </a:r>
                    </a:p>
                  </a:txBody>
                  <a:tcPr/>
                </a:tc>
                <a:tc>
                  <a:txBody>
                    <a:bodyPr/>
                    <a:lstStyle/>
                    <a:p>
                      <a:r>
                        <a:rPr lang="en-US" dirty="0"/>
                        <a:t>Restore and maintain the ecological functions of landscape-scale coastal</a:t>
                      </a:r>
                    </a:p>
                    <a:p>
                      <a:r>
                        <a:rPr lang="en-US" dirty="0"/>
                        <a:t>habitats</a:t>
                      </a:r>
                    </a:p>
                  </a:txBody>
                  <a:tcPr/>
                </a:tc>
                <a:tc>
                  <a:txBody>
                    <a:bodyPr/>
                    <a:lstStyle/>
                    <a:p>
                      <a:r>
                        <a:rPr lang="en-US" dirty="0"/>
                        <a:t>Pot 2 – Science-based to restore and protect natural resources</a:t>
                      </a:r>
                    </a:p>
                  </a:txBody>
                  <a:tcPr/>
                </a:tc>
                <a:extLst>
                  <a:ext uri="{0D108BD9-81ED-4DB2-BD59-A6C34878D82A}">
                    <a16:rowId xmlns:a16="http://schemas.microsoft.com/office/drawing/2014/main" val="10003"/>
                  </a:ext>
                </a:extLst>
              </a:tr>
              <a:tr h="705576">
                <a:tc>
                  <a:txBody>
                    <a:bodyPr/>
                    <a:lstStyle/>
                    <a:p>
                      <a:r>
                        <a:rPr lang="en-US" dirty="0"/>
                        <a:t>Off-sets can include lost recreational or human use </a:t>
                      </a:r>
                    </a:p>
                  </a:txBody>
                  <a:tcPr/>
                </a:tc>
                <a:tc>
                  <a:txBody>
                    <a:bodyPr/>
                    <a:lstStyle/>
                    <a:p>
                      <a:r>
                        <a:rPr lang="en-US" dirty="0"/>
                        <a:t>Replenish and protect living resources</a:t>
                      </a:r>
                    </a:p>
                  </a:txBody>
                  <a:tcPr/>
                </a:tc>
                <a:tc>
                  <a:txBody>
                    <a:bodyPr/>
                    <a:lstStyle/>
                    <a:p>
                      <a:r>
                        <a:rPr lang="en-US" dirty="0"/>
                        <a:t>Pot 3</a:t>
                      </a:r>
                      <a:r>
                        <a:rPr lang="en-US" baseline="0" dirty="0"/>
                        <a:t> – E</a:t>
                      </a:r>
                      <a:r>
                        <a:rPr lang="en-US" dirty="0"/>
                        <a:t>cological and </a:t>
                      </a:r>
                      <a:r>
                        <a:rPr lang="en-US" u="sng" dirty="0"/>
                        <a:t>economic</a:t>
                      </a:r>
                      <a:r>
                        <a:rPr lang="en-US" dirty="0"/>
                        <a:t> restoration</a:t>
                      </a:r>
                    </a:p>
                  </a:txBody>
                  <a:tcPr/>
                </a:tc>
                <a:extLst>
                  <a:ext uri="{0D108BD9-81ED-4DB2-BD59-A6C34878D82A}">
                    <a16:rowId xmlns:a16="http://schemas.microsoft.com/office/drawing/2014/main" val="10004"/>
                  </a:ext>
                </a:extLst>
              </a:tr>
              <a:tr h="917248">
                <a:tc>
                  <a:txBody>
                    <a:bodyPr/>
                    <a:lstStyle/>
                    <a:p>
                      <a:endParaRPr lang="en-US" dirty="0"/>
                    </a:p>
                  </a:txBody>
                  <a:tcPr/>
                </a:tc>
                <a:tc>
                  <a:txBody>
                    <a:bodyPr/>
                    <a:lstStyle/>
                    <a:p>
                      <a:r>
                        <a:rPr lang="en-US" dirty="0"/>
                        <a:t>Can fund water</a:t>
                      </a:r>
                      <a:r>
                        <a:rPr lang="en-US" baseline="0" dirty="0"/>
                        <a:t> quality</a:t>
                      </a:r>
                      <a:r>
                        <a:rPr lang="en-US" dirty="0"/>
                        <a:t> projects that have direct links</a:t>
                      </a:r>
                      <a:r>
                        <a:rPr lang="en-US" baseline="0" dirty="0"/>
                        <a:t> to habitats and species</a:t>
                      </a:r>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9" name="Slide Number Placeholder 8"/>
          <p:cNvSpPr>
            <a:spLocks noGrp="1"/>
          </p:cNvSpPr>
          <p:nvPr>
            <p:ph type="sldNum" sz="quarter" idx="12"/>
          </p:nvPr>
        </p:nvSpPr>
        <p:spPr/>
        <p:txBody>
          <a:bodyPr/>
          <a:lstStyle/>
          <a:p>
            <a:fld id="{338CA618-D389-4FC6-967C-F79665E2EC50}" type="slidenum">
              <a:rPr lang="en-US" smtClean="0"/>
              <a:t>9</a:t>
            </a:fld>
            <a:endParaRPr lang="en-US" dirty="0"/>
          </a:p>
        </p:txBody>
      </p:sp>
      <p:sp>
        <p:nvSpPr>
          <p:cNvPr id="5" name="Title 1"/>
          <p:cNvSpPr>
            <a:spLocks noGrp="1"/>
          </p:cNvSpPr>
          <p:nvPr>
            <p:ph type="title"/>
          </p:nvPr>
        </p:nvSpPr>
        <p:spPr>
          <a:xfrm>
            <a:off x="966497" y="-1"/>
            <a:ext cx="7848600" cy="1143000"/>
          </a:xfrm>
        </p:spPr>
        <p:txBody>
          <a:bodyPr>
            <a:normAutofit/>
          </a:bodyPr>
          <a:lstStyle/>
          <a:p>
            <a:r>
              <a:rPr lang="en-US" sz="3200" dirty="0"/>
              <a:t>Funding Sources and Project Types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3511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1064</TotalTime>
  <Words>985</Words>
  <Application>Microsoft Office PowerPoint</Application>
  <PresentationFormat>On-screen Show (4:3)</PresentationFormat>
  <Paragraphs>202</Paragraphs>
  <Slides>15</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Symbol</vt:lpstr>
      <vt:lpstr>Times New Roman</vt:lpstr>
      <vt:lpstr>Office Theme</vt:lpstr>
      <vt:lpstr>Custom Design</vt:lpstr>
      <vt:lpstr>PowerPoint Presentation</vt:lpstr>
      <vt:lpstr>Water Restoration Assistance</vt:lpstr>
      <vt:lpstr>Division Priorities</vt:lpstr>
      <vt:lpstr>State Revolving Fund</vt:lpstr>
      <vt:lpstr>SRF Innovative Projects</vt:lpstr>
      <vt:lpstr>Non-Point Source Grants</vt:lpstr>
      <vt:lpstr>319(h) &amp; TMDL Grants</vt:lpstr>
      <vt:lpstr>Deepwater Horizon Unit</vt:lpstr>
      <vt:lpstr>Funding Sources and Project Types</vt:lpstr>
      <vt:lpstr>Nonmandatory Land Reclamation</vt:lpstr>
      <vt:lpstr> TENOROC FISH &amp; MANAGEMENT AREA    CLEARING &amp; EARTHMOVING ACTIVITIES (APRIL 2010) –   CONSTRUCTION OF EAST WATERFOWL AREA (Post reclamation) </vt:lpstr>
      <vt:lpstr>East Pass IMP/Norriego Point</vt:lpstr>
      <vt:lpstr>Venice Beach Nourishment/ Stormwater Improvements</vt:lpstr>
      <vt:lpstr>Other Activities</vt:lpstr>
      <vt:lpstr>DWRA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Charlotte</dc:creator>
  <cp:lastModifiedBy>Vielhauer, Trina</cp:lastModifiedBy>
  <cp:revision>79</cp:revision>
  <dcterms:created xsi:type="dcterms:W3CDTF">2015-05-19T17:22:51Z</dcterms:created>
  <dcterms:modified xsi:type="dcterms:W3CDTF">2016-10-11T17:06:40Z</dcterms:modified>
</cp:coreProperties>
</file>