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56" r:id="rId2"/>
    <p:sldId id="257" r:id="rId3"/>
    <p:sldId id="258" r:id="rId4"/>
    <p:sldId id="265" r:id="rId5"/>
    <p:sldId id="260" r:id="rId6"/>
    <p:sldId id="261" r:id="rId7"/>
    <p:sldId id="262" r:id="rId8"/>
    <p:sldId id="263" r:id="rId9"/>
    <p:sldId id="270" r:id="rId10"/>
    <p:sldId id="267" r:id="rId11"/>
    <p:sldId id="271" r:id="rId12"/>
    <p:sldId id="272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81" autoAdjust="0"/>
    <p:restoredTop sz="72348" autoAdjust="0"/>
  </p:normalViewPr>
  <p:slideViewPr>
    <p:cSldViewPr snapToGrid="0">
      <p:cViewPr varScale="1">
        <p:scale>
          <a:sx n="81" d="100"/>
          <a:sy n="81" d="100"/>
        </p:scale>
        <p:origin x="175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91E490-B552-48CB-A992-B7060B7AA46F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72DB6E-59B0-47CF-812E-94EFBAC09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7829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Amount allocated by FL Statute 388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72DB6E-59B0-47CF-812E-94EFBAC0931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3849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DEP collects the money</a:t>
            </a:r>
          </a:p>
          <a:p>
            <a:r>
              <a:rPr lang="en-US" dirty="0" smtClean="0"/>
              <a:t>Legislation</a:t>
            </a:r>
            <a:r>
              <a:rPr lang="en-US" baseline="0" dirty="0" smtClean="0"/>
              <a:t> dictates how much money is then passed through FDACS</a:t>
            </a:r>
          </a:p>
          <a:p>
            <a:r>
              <a:rPr lang="en-US" baseline="0" dirty="0" smtClean="0"/>
              <a:t>Legislation and rules dictate how FDACS distributes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72DB6E-59B0-47CF-812E-94EFBAC0931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431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year we visited the offices of just under 100 senators</a:t>
            </a:r>
            <a:r>
              <a:rPr lang="en-US" baseline="0" dirty="0" smtClean="0"/>
              <a:t> and representatives, which is really good considering there are 164 offices.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Talking points this year: FUNDING, FUNDING and more FUNDING</a:t>
            </a:r>
          </a:p>
          <a:p>
            <a:r>
              <a:rPr lang="en-US" baseline="0" dirty="0" smtClean="0"/>
              <a:t>We were a little late in the game this year, but in the upcoming year we will continue to push for higher $$</a:t>
            </a:r>
          </a:p>
          <a:p>
            <a:r>
              <a:rPr lang="en-US" baseline="0" dirty="0" smtClean="0"/>
              <a:t>We also met with Commissioner of Agriculture who was very supportive of our goals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72DB6E-59B0-47CF-812E-94EFBAC0931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3008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Governor vetoed</a:t>
            </a:r>
            <a:r>
              <a:rPr lang="en-US" baseline="0" dirty="0" smtClean="0"/>
              <a:t> $1M earmarked for research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72DB6E-59B0-47CF-812E-94EFBAC0931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945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72DB6E-59B0-47CF-812E-94EFBAC0931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6472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2628" y="770467"/>
            <a:ext cx="8086725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000" spc="-12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634" y="4198409"/>
            <a:ext cx="6921151" cy="164592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14350" y="6412447"/>
            <a:ext cx="3086100" cy="2286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fld id="{1037DDA4-F96F-47A8-855D-3C1DC960C360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14350" y="6554697"/>
            <a:ext cx="3771900" cy="2286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41193" y="5829748"/>
            <a:ext cx="2194560" cy="139703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7D0FC5EA-CBCF-45CE-B77A-40621B55ED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967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4350" y="6412447"/>
            <a:ext cx="3086100" cy="228600"/>
          </a:xfrm>
          <a:prstGeom prst="rect">
            <a:avLst/>
          </a:prstGeom>
        </p:spPr>
        <p:txBody>
          <a:bodyPr/>
          <a:lstStyle/>
          <a:p>
            <a:fld id="{1037DDA4-F96F-47A8-855D-3C1DC960C360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4350" y="6554697"/>
            <a:ext cx="3771900" cy="228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41193" y="5829748"/>
            <a:ext cx="2194560" cy="1397039"/>
          </a:xfrm>
          <a:prstGeom prst="rect">
            <a:avLst/>
          </a:prstGeom>
        </p:spPr>
        <p:txBody>
          <a:bodyPr/>
          <a:lstStyle/>
          <a:p>
            <a:fld id="{7D0FC5EA-CBCF-45CE-B77A-40621B55ED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179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7963" y="695325"/>
            <a:ext cx="1971675" cy="4800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644" y="714376"/>
            <a:ext cx="5800725" cy="54006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4350" y="6412447"/>
            <a:ext cx="3086100" cy="228600"/>
          </a:xfrm>
          <a:prstGeom prst="rect">
            <a:avLst/>
          </a:prstGeom>
        </p:spPr>
        <p:txBody>
          <a:bodyPr/>
          <a:lstStyle/>
          <a:p>
            <a:fld id="{1037DDA4-F96F-47A8-855D-3C1DC960C360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4350" y="6554697"/>
            <a:ext cx="3771900" cy="228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41193" y="5829748"/>
            <a:ext cx="2194560" cy="1397039"/>
          </a:xfrm>
          <a:prstGeom prst="rect">
            <a:avLst/>
          </a:prstGeom>
        </p:spPr>
        <p:txBody>
          <a:bodyPr/>
          <a:lstStyle/>
          <a:p>
            <a:fld id="{7D0FC5EA-CBCF-45CE-B77A-40621B55ED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863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4350" y="6412447"/>
            <a:ext cx="3086100" cy="228600"/>
          </a:xfrm>
          <a:prstGeom prst="rect">
            <a:avLst/>
          </a:prstGeom>
        </p:spPr>
        <p:txBody>
          <a:bodyPr/>
          <a:lstStyle/>
          <a:p>
            <a:fld id="{1037DDA4-F96F-47A8-855D-3C1DC960C360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4350" y="6554697"/>
            <a:ext cx="3771900" cy="228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41193" y="5829748"/>
            <a:ext cx="2194560" cy="1397039"/>
          </a:xfrm>
          <a:prstGeom prst="rect">
            <a:avLst/>
          </a:prstGeom>
        </p:spPr>
        <p:txBody>
          <a:bodyPr/>
          <a:lstStyle/>
          <a:p>
            <a:fld id="{7D0FC5EA-CBCF-45CE-B77A-40621B55ED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6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2628" y="767419"/>
            <a:ext cx="8085582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000" b="0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0634" y="4187275"/>
            <a:ext cx="6919722" cy="1645920"/>
          </a:xfrm>
        </p:spPr>
        <p:txBody>
          <a:bodyPr anchor="t">
            <a:normAutofit/>
          </a:bodyPr>
          <a:lstStyle>
            <a:lvl1pPr marL="0" indent="0">
              <a:buNone/>
              <a:defRPr sz="28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4350" y="6412447"/>
            <a:ext cx="3086100" cy="228600"/>
          </a:xfrm>
          <a:prstGeom prst="rect">
            <a:avLst/>
          </a:prstGeom>
        </p:spPr>
        <p:txBody>
          <a:bodyPr/>
          <a:lstStyle/>
          <a:p>
            <a:fld id="{1037DDA4-F96F-47A8-855D-3C1DC960C360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4350" y="6554697"/>
            <a:ext cx="3771900" cy="228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41193" y="5829748"/>
            <a:ext cx="2194560" cy="1397039"/>
          </a:xfrm>
          <a:prstGeom prst="rect">
            <a:avLst/>
          </a:prstGeom>
        </p:spPr>
        <p:txBody>
          <a:bodyPr/>
          <a:lstStyle/>
          <a:p>
            <a:fld id="{7D0FC5EA-CBCF-45CE-B77A-40621B55ED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48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7492" y="1993392"/>
            <a:ext cx="3806190" cy="3767328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38" y="1993392"/>
            <a:ext cx="3806190" cy="3767328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14350" y="6412447"/>
            <a:ext cx="3086100" cy="228600"/>
          </a:xfrm>
          <a:prstGeom prst="rect">
            <a:avLst/>
          </a:prstGeom>
        </p:spPr>
        <p:txBody>
          <a:bodyPr/>
          <a:lstStyle/>
          <a:p>
            <a:fld id="{1037DDA4-F96F-47A8-855D-3C1DC960C360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14350" y="6554697"/>
            <a:ext cx="3771900" cy="228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41193" y="5829748"/>
            <a:ext cx="2194560" cy="1397039"/>
          </a:xfrm>
          <a:prstGeom prst="rect">
            <a:avLst/>
          </a:prstGeom>
        </p:spPr>
        <p:txBody>
          <a:bodyPr/>
          <a:lstStyle/>
          <a:p>
            <a:fld id="{7D0FC5EA-CBCF-45CE-B77A-40621B55ED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993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492" y="2032000"/>
            <a:ext cx="3806190" cy="72340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7492" y="2736150"/>
            <a:ext cx="3806190" cy="3200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66310" y="2029968"/>
            <a:ext cx="3806190" cy="722376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66310" y="2734056"/>
            <a:ext cx="3806190" cy="3200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14350" y="6412447"/>
            <a:ext cx="3086100" cy="228600"/>
          </a:xfrm>
          <a:prstGeom prst="rect">
            <a:avLst/>
          </a:prstGeom>
        </p:spPr>
        <p:txBody>
          <a:bodyPr/>
          <a:lstStyle/>
          <a:p>
            <a:fld id="{1037DDA4-F96F-47A8-855D-3C1DC960C360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14350" y="6554697"/>
            <a:ext cx="3771900" cy="228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41193" y="5829748"/>
            <a:ext cx="2194560" cy="1397039"/>
          </a:xfrm>
          <a:prstGeom prst="rect">
            <a:avLst/>
          </a:prstGeom>
        </p:spPr>
        <p:txBody>
          <a:bodyPr/>
          <a:lstStyle/>
          <a:p>
            <a:fld id="{7D0FC5EA-CBCF-45CE-B77A-40621B55ED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357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14350" y="6412447"/>
            <a:ext cx="3086100" cy="228600"/>
          </a:xfrm>
          <a:prstGeom prst="rect">
            <a:avLst/>
          </a:prstGeom>
        </p:spPr>
        <p:txBody>
          <a:bodyPr/>
          <a:lstStyle/>
          <a:p>
            <a:fld id="{1037DDA4-F96F-47A8-855D-3C1DC960C360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14350" y="6554697"/>
            <a:ext cx="3771900" cy="228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41193" y="5829748"/>
            <a:ext cx="2194560" cy="1397039"/>
          </a:xfrm>
          <a:prstGeom prst="rect">
            <a:avLst/>
          </a:prstGeom>
        </p:spPr>
        <p:txBody>
          <a:bodyPr/>
          <a:lstStyle/>
          <a:p>
            <a:fld id="{7D0FC5EA-CBCF-45CE-B77A-40621B55ED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714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14350" y="6412447"/>
            <a:ext cx="3086100" cy="228600"/>
          </a:xfrm>
          <a:prstGeom prst="rect">
            <a:avLst/>
          </a:prstGeom>
        </p:spPr>
        <p:txBody>
          <a:bodyPr/>
          <a:lstStyle/>
          <a:p>
            <a:fld id="{1037DDA4-F96F-47A8-855D-3C1DC960C360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14350" y="6554697"/>
            <a:ext cx="3771900" cy="228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41193" y="5829748"/>
            <a:ext cx="2194560" cy="1397039"/>
          </a:xfrm>
          <a:prstGeom prst="rect">
            <a:avLst/>
          </a:prstGeom>
        </p:spPr>
        <p:txBody>
          <a:bodyPr/>
          <a:lstStyle/>
          <a:p>
            <a:fld id="{7D0FC5EA-CBCF-45CE-B77A-40621B55ED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873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15000" y="0"/>
            <a:ext cx="3429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196053" y="542282"/>
            <a:ext cx="253746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36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762000"/>
            <a:ext cx="4572000" cy="4572000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06987" y="2511813"/>
            <a:ext cx="254889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5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14350" y="6412447"/>
            <a:ext cx="3086100" cy="228600"/>
          </a:xfrm>
          <a:prstGeom prst="rect">
            <a:avLst/>
          </a:prstGeom>
        </p:spPr>
        <p:txBody>
          <a:bodyPr/>
          <a:lstStyle/>
          <a:p>
            <a:fld id="{1037DDA4-F96F-47A8-855D-3C1DC960C360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14350" y="6554697"/>
            <a:ext cx="3771900" cy="228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41193" y="5829748"/>
            <a:ext cx="2194560" cy="139703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7D0FC5EA-CBCF-45CE-B77A-40621B55ED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64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918" y="5418668"/>
            <a:ext cx="8085582" cy="613283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9144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rgbClr val="4D4D4D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7492" y="5909735"/>
            <a:ext cx="6922008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spcBef>
                <a:spcPts val="1200"/>
              </a:spcBef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14350" y="6412447"/>
            <a:ext cx="3086100" cy="2286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fld id="{1037DDA4-F96F-47A8-855D-3C1DC960C360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14350" y="6554697"/>
            <a:ext cx="3771900" cy="2286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41193" y="5829748"/>
            <a:ext cx="2194560" cy="139703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7D0FC5EA-CBCF-45CE-B77A-40621B55ED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62650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2919" y="499533"/>
            <a:ext cx="8079581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206" y="1993393"/>
            <a:ext cx="8065294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7" name="Picture 6"/>
          <p:cNvPicPr>
            <a:picLocks noChangeAspect="1" noChangeArrowheads="1"/>
          </p:cNvPicPr>
          <p:nvPr userDrawn="1"/>
        </p:nvPicPr>
        <p:blipFill>
          <a:blip r:embed="rId13" cstate="screen"/>
          <a:srcRect/>
          <a:stretch>
            <a:fillRect/>
          </a:stretch>
        </p:blipFill>
        <p:spPr bwMode="auto">
          <a:xfrm>
            <a:off x="8079581" y="5867400"/>
            <a:ext cx="985838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1150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spc="-120" baseline="0">
          <a:solidFill>
            <a:srgbClr val="0000FF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Wingdings" panose="05000000000000000000" pitchFamily="2" charset="2"/>
        <a:buChar char="v"/>
        <a:defRPr sz="2400" b="1" kern="1200">
          <a:solidFill>
            <a:schemeClr val="tx1">
              <a:lumMod val="85000"/>
              <a:lumOff val="15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274320" indent="-342900" algn="l" defTabSz="914400" rtl="0" eaLnBrk="1" latinLnBrk="0" hangingPunct="1">
        <a:lnSpc>
          <a:spcPct val="85000"/>
        </a:lnSpc>
        <a:spcBef>
          <a:spcPts val="600"/>
        </a:spcBef>
        <a:buFont typeface="Wingdings" panose="05000000000000000000" pitchFamily="2" charset="2"/>
        <a:buChar char="v"/>
        <a:defRPr sz="2400" b="1" kern="1200">
          <a:solidFill>
            <a:schemeClr val="tx1">
              <a:lumMod val="85000"/>
              <a:lumOff val="15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Wingdings" panose="05000000000000000000" pitchFamily="2" charset="2"/>
        <a:buChar char="v"/>
        <a:defRPr sz="2000" b="1" i="1" kern="1200">
          <a:solidFill>
            <a:schemeClr val="tx1">
              <a:lumMod val="85000"/>
              <a:lumOff val="15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Wingdings" panose="05000000000000000000" pitchFamily="2" charset="2"/>
        <a:buChar char="v"/>
        <a:defRPr sz="1800" b="1" kern="1200">
          <a:solidFill>
            <a:schemeClr val="tx1">
              <a:lumMod val="85000"/>
              <a:lumOff val="15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Wingdings" panose="05000000000000000000" pitchFamily="2" charset="2"/>
        <a:buChar char="v"/>
        <a:defRPr sz="1800" b="1" kern="1200">
          <a:solidFill>
            <a:schemeClr val="tx1">
              <a:lumMod val="85000"/>
              <a:lumOff val="15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t"/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Mosquito Control Funding in Florida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35414" y="5011387"/>
            <a:ext cx="6921151" cy="1519863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Andrea Leal</a:t>
            </a:r>
          </a:p>
          <a:p>
            <a:pPr algn="ctr"/>
            <a:r>
              <a:rPr lang="en-US" sz="1900" dirty="0" smtClean="0">
                <a:latin typeface="Calibri" panose="020F0502020204030204" pitchFamily="34" charset="0"/>
              </a:rPr>
              <a:t>Florida Mosquito Control Association</a:t>
            </a:r>
          </a:p>
          <a:p>
            <a:pPr algn="ctr"/>
            <a:r>
              <a:rPr lang="en-US" sz="1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Vice President</a:t>
            </a:r>
          </a:p>
          <a:p>
            <a:pPr algn="ctr"/>
            <a:r>
              <a:rPr lang="en-US" sz="1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Legislative and Regulatory Committee Co-Chair</a:t>
            </a:r>
            <a:endParaRPr lang="en-US" sz="19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3728448" y="3178451"/>
            <a:ext cx="1535084" cy="1542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60705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Plans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206" y="1993393"/>
            <a:ext cx="8065294" cy="4538036"/>
          </a:xfrm>
        </p:spPr>
        <p:txBody>
          <a:bodyPr/>
          <a:lstStyle/>
          <a:p>
            <a:r>
              <a:rPr lang="en-US" dirty="0" smtClean="0"/>
              <a:t>Work </a:t>
            </a:r>
            <a:r>
              <a:rPr lang="en-US" dirty="0" smtClean="0"/>
              <a:t>with FDACS on distribution rule</a:t>
            </a:r>
          </a:p>
          <a:p>
            <a:pPr marL="0" lvl="1" indent="0">
              <a:buNone/>
            </a:pPr>
            <a:r>
              <a:rPr lang="en-US" dirty="0"/>
              <a:t>	</a:t>
            </a:r>
            <a:r>
              <a:rPr lang="en-US" dirty="0" smtClean="0"/>
              <a:t>Change 70/30 to 80/20</a:t>
            </a:r>
          </a:p>
          <a:p>
            <a:pPr marL="0" lvl="1" indent="0">
              <a:buNone/>
            </a:pPr>
            <a:endParaRPr lang="en-US" dirty="0"/>
          </a:p>
          <a:p>
            <a:pPr marL="342900" lvl="1"/>
            <a:r>
              <a:rPr lang="en-US" dirty="0" smtClean="0"/>
              <a:t>Change in waste tire definitions</a:t>
            </a:r>
          </a:p>
          <a:p>
            <a:pPr marL="342900" lvl="1"/>
            <a:endParaRPr lang="en-US" dirty="0"/>
          </a:p>
          <a:p>
            <a:pPr marL="342900" lvl="1"/>
            <a:endParaRPr lang="en-US" dirty="0" smtClean="0"/>
          </a:p>
          <a:p>
            <a:pPr marL="342900"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9900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Zika Funding</a:t>
            </a:r>
            <a:br>
              <a:rPr lang="en-US" dirty="0" smtClean="0"/>
            </a:br>
            <a:r>
              <a:rPr lang="en-US" sz="2800" dirty="0" smtClean="0"/>
              <a:t>Florida Keys Mosquito Control Perspective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Governor Scott approved State funds</a:t>
            </a:r>
          </a:p>
          <a:p>
            <a:r>
              <a:rPr lang="en-US" dirty="0" smtClean="0"/>
              <a:t>Department of Health allocates funds</a:t>
            </a:r>
          </a:p>
          <a:p>
            <a:r>
              <a:rPr lang="en-US" dirty="0" smtClean="0"/>
              <a:t>Tier system based upon risk</a:t>
            </a:r>
          </a:p>
          <a:p>
            <a:pPr marL="0" lvl="1" indent="0">
              <a:buNone/>
            </a:pPr>
            <a:r>
              <a:rPr lang="en-US" dirty="0" smtClean="0"/>
              <a:t>	Register as a vendor</a:t>
            </a:r>
            <a:r>
              <a:rPr lang="en-US" dirty="0"/>
              <a:t>	</a:t>
            </a:r>
            <a:endParaRPr lang="en-US" dirty="0" smtClean="0"/>
          </a:p>
          <a:p>
            <a:pPr marL="0" lvl="1" indent="0">
              <a:buNone/>
            </a:pPr>
            <a:r>
              <a:rPr lang="en-US" dirty="0" smtClean="0"/>
              <a:t>	Submit monthly invoices</a:t>
            </a:r>
          </a:p>
          <a:p>
            <a:pPr marL="0" lvl="1" indent="0">
              <a:buNone/>
            </a:pPr>
            <a:r>
              <a:rPr lang="en-US" dirty="0"/>
              <a:t>	</a:t>
            </a:r>
            <a:r>
              <a:rPr lang="en-US" dirty="0" smtClean="0"/>
              <a:t>Reimbursement of funds up to certain amount</a:t>
            </a:r>
          </a:p>
          <a:p>
            <a:pPr marL="0" lvl="1" indent="0">
              <a:buNone/>
            </a:pPr>
            <a:r>
              <a:rPr lang="en-US" dirty="0"/>
              <a:t>	</a:t>
            </a:r>
            <a:endParaRPr lang="en-US" dirty="0" smtClean="0"/>
          </a:p>
          <a:p>
            <a:pPr marL="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55975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Tiers decided in August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Circumstances changed, monthly allocations didn’t</a:t>
            </a:r>
          </a:p>
          <a:p>
            <a:r>
              <a:rPr lang="en-US" dirty="0" smtClean="0"/>
              <a:t>Meeting next week to discuss challenges/suggestions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MCD’s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DOH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FDACS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Zika Funding</a:t>
            </a:r>
            <a:br>
              <a:rPr lang="en-US" dirty="0" smtClean="0"/>
            </a:br>
            <a:r>
              <a:rPr lang="en-US" sz="2800" dirty="0" smtClean="0"/>
              <a:t>Florida Keys Mosquito Control Perspective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47366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FMCA Legislative &amp; Regulatory Committee Members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2919" y="2242774"/>
            <a:ext cx="3806190" cy="3767328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Andrea Leal (Co-Chair</a:t>
            </a:r>
            <a:r>
              <a:rPr lang="en-US" sz="2400" dirty="0" smtClean="0"/>
              <a:t>)</a:t>
            </a:r>
          </a:p>
          <a:p>
            <a:pPr marL="0" indent="0">
              <a:buNone/>
            </a:pPr>
            <a:r>
              <a:rPr lang="en-US" sz="2400" dirty="0" smtClean="0"/>
              <a:t>   </a:t>
            </a:r>
            <a:r>
              <a:rPr lang="en-US" sz="2400" dirty="0" smtClean="0">
                <a:solidFill>
                  <a:srgbClr val="0000FF"/>
                </a:solidFill>
              </a:rPr>
              <a:t>aleal@keysmosquito.org</a:t>
            </a:r>
            <a:endParaRPr lang="en-US" sz="2400" dirty="0" smtClean="0">
              <a:solidFill>
                <a:srgbClr val="0000FF"/>
              </a:solidFill>
            </a:endParaRPr>
          </a:p>
          <a:p>
            <a:r>
              <a:rPr lang="en-US" sz="2400" dirty="0" smtClean="0"/>
              <a:t>Jeanne Moeller (Co-Chair)</a:t>
            </a:r>
          </a:p>
          <a:p>
            <a:r>
              <a:rPr lang="en-US" sz="2400" dirty="0" smtClean="0"/>
              <a:t>Ben Brewer</a:t>
            </a:r>
          </a:p>
          <a:p>
            <a:r>
              <a:rPr lang="en-US" sz="2400" dirty="0" smtClean="0"/>
              <a:t>Beth Carey-Kovach</a:t>
            </a:r>
          </a:p>
          <a:p>
            <a:r>
              <a:rPr lang="en-US" sz="2400" dirty="0" smtClean="0"/>
              <a:t>Doug Carlson</a:t>
            </a:r>
          </a:p>
          <a:p>
            <a:r>
              <a:rPr lang="en-US" sz="2400" dirty="0" smtClean="0"/>
              <a:t>Mark Cothran</a:t>
            </a:r>
          </a:p>
          <a:p>
            <a:endParaRPr lang="en-US" sz="2400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43165" y="2242774"/>
            <a:ext cx="3806190" cy="3767328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Sandra Fisher</a:t>
            </a:r>
          </a:p>
          <a:p>
            <a:r>
              <a:rPr lang="en-US" sz="2400" dirty="0"/>
              <a:t>Wayne Gale</a:t>
            </a:r>
          </a:p>
          <a:p>
            <a:r>
              <a:rPr lang="en-US" sz="2400" dirty="0"/>
              <a:t>Flo </a:t>
            </a:r>
            <a:r>
              <a:rPr lang="en-US" sz="2400" dirty="0" smtClean="0"/>
              <a:t>Jones</a:t>
            </a:r>
          </a:p>
          <a:p>
            <a:r>
              <a:rPr lang="en-US" sz="2400" dirty="0" smtClean="0"/>
              <a:t>Jeanne Moeller</a:t>
            </a:r>
          </a:p>
          <a:p>
            <a:r>
              <a:rPr lang="en-US" sz="2400" dirty="0" smtClean="0"/>
              <a:t>Jorge </a:t>
            </a:r>
            <a:r>
              <a:rPr lang="en-US" sz="2400" dirty="0"/>
              <a:t>Rey</a:t>
            </a:r>
          </a:p>
          <a:p>
            <a:r>
              <a:rPr lang="en-US" sz="2400" dirty="0" smtClean="0"/>
              <a:t>Dennis Moore</a:t>
            </a: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12490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919" y="512748"/>
            <a:ext cx="8079581" cy="1700613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Florida District Funding Works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800" dirty="0"/>
              <a:t> </a:t>
            </a:r>
            <a:r>
              <a:rPr lang="en-US" sz="2000" dirty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Solid </a:t>
            </a:r>
            <a:r>
              <a:rPr lang="en-US" sz="3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Waste Tire Fund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206" y="2544907"/>
            <a:ext cx="8065294" cy="3907168"/>
          </a:xfrm>
        </p:spPr>
        <p:txBody>
          <a:bodyPr/>
          <a:lstStyle/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/>
              <a:t>Waste Tire Collection Fees</a:t>
            </a:r>
          </a:p>
          <a:p>
            <a:pPr marL="0" lvl="2" indent="0">
              <a:buNone/>
            </a:pPr>
            <a:r>
              <a:rPr lang="en-US" dirty="0"/>
              <a:t>	</a:t>
            </a:r>
            <a:r>
              <a:rPr lang="en-US" dirty="0" smtClean="0"/>
              <a:t>Collected by Department of Environmental Protection (DEP)</a:t>
            </a:r>
          </a:p>
          <a:p>
            <a:pPr lvl="2">
              <a:buFont typeface="Wingdings" panose="05000000000000000000" pitchFamily="2" charset="2"/>
              <a:buChar char="v"/>
            </a:pPr>
            <a:endParaRPr lang="en-US" dirty="0" smtClean="0"/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/>
              <a:t>“Up to 14% of funds collected shall be…provided to FL Dept. of Agriculture (FDACS) for mosquito control…especially for control of West Nile Virus”</a:t>
            </a:r>
          </a:p>
          <a:p>
            <a:pPr lvl="1">
              <a:buFont typeface="Wingdings" panose="05000000000000000000" pitchFamily="2" charset="2"/>
              <a:buChar char="v"/>
            </a:pPr>
            <a:endParaRPr lang="en-US" dirty="0"/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/>
              <a:t>DEP passes funds on to FDACS to manage and distribute</a:t>
            </a:r>
            <a:endParaRPr lang="en-US" dirty="0"/>
          </a:p>
        </p:txBody>
      </p:sp>
      <p:pic>
        <p:nvPicPr>
          <p:cNvPr id="4" name="Picture 3" descr="tire pile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1698172" y="1064262"/>
            <a:ext cx="1430520" cy="1430520"/>
          </a:xfrm>
          <a:prstGeom prst="rect">
            <a:avLst/>
          </a:prstGeom>
        </p:spPr>
      </p:pic>
      <p:pic>
        <p:nvPicPr>
          <p:cNvPr id="5" name="Picture 4" descr="tire pile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5951445" y="1064262"/>
            <a:ext cx="1430520" cy="1430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8024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sp.yimg.com/ib/th?id=JN.gRRxcuokJcs%2fU%2bpaH7%2bxpQ&amp;pid=15.1&amp;P=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2779" y="155961"/>
            <a:ext cx="3069949" cy="18950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cksinfo.com/clipart/money/bills/bills-wrapped-color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1748" y="2465506"/>
            <a:ext cx="1427118" cy="653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http://www.cksinfo.com/clipart/money/bills/bills-wrapped-color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0969" y="3104092"/>
            <a:ext cx="1427118" cy="653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http://www.cksinfo.com/clipart/money/bills/bills-wrapped-color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9411" y="3106191"/>
            <a:ext cx="1427118" cy="653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http://www.cksinfo.com/clipart/money/bills/bills-wrapped-color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8851" y="2465506"/>
            <a:ext cx="1427118" cy="653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3348939" y="2717382"/>
            <a:ext cx="188815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DEP</a:t>
            </a:r>
            <a:endParaRPr lang="en-US" sz="2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Down Arrow 4"/>
          <p:cNvSpPr/>
          <p:nvPr/>
        </p:nvSpPr>
        <p:spPr>
          <a:xfrm>
            <a:off x="4160554" y="2187798"/>
            <a:ext cx="264920" cy="452746"/>
          </a:xfrm>
          <a:prstGeom prst="downArrow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305336" y="4331113"/>
            <a:ext cx="188815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FDACS</a:t>
            </a:r>
            <a:endParaRPr lang="en-US" sz="2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Down Arrow 14"/>
          <p:cNvSpPr/>
          <p:nvPr/>
        </p:nvSpPr>
        <p:spPr>
          <a:xfrm>
            <a:off x="4160554" y="3876268"/>
            <a:ext cx="264920" cy="452746"/>
          </a:xfrm>
          <a:prstGeom prst="downArrow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4" descr="http://www.cksinfo.com/clipart/money/bills/bills-wrapped-color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5852" y="4699404"/>
            <a:ext cx="1427118" cy="653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Down Arrow 16"/>
          <p:cNvSpPr/>
          <p:nvPr/>
        </p:nvSpPr>
        <p:spPr>
          <a:xfrm>
            <a:off x="2523300" y="5558365"/>
            <a:ext cx="264920" cy="452746"/>
          </a:xfrm>
          <a:prstGeom prst="downArrow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Down Arrow 17"/>
          <p:cNvSpPr/>
          <p:nvPr/>
        </p:nvSpPr>
        <p:spPr>
          <a:xfrm>
            <a:off x="4160554" y="5494984"/>
            <a:ext cx="264920" cy="856554"/>
          </a:xfrm>
          <a:prstGeom prst="downArrow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Down Arrow 18"/>
          <p:cNvSpPr/>
          <p:nvPr/>
        </p:nvSpPr>
        <p:spPr>
          <a:xfrm>
            <a:off x="5930268" y="5558365"/>
            <a:ext cx="264920" cy="452746"/>
          </a:xfrm>
          <a:prstGeom prst="downArrow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711685" y="6005983"/>
            <a:ext cx="188815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MCDs</a:t>
            </a:r>
            <a:endParaRPr lang="en-US" sz="2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216479" y="6351538"/>
            <a:ext cx="215307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Research Grants</a:t>
            </a:r>
            <a:endParaRPr lang="en-US" sz="2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237693" y="5997595"/>
            <a:ext cx="300838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University of Florida Medical Entomology Lab</a:t>
            </a:r>
            <a:endParaRPr lang="en-US" sz="2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64751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Annual Trip to Tallahassee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206" y="1993393"/>
            <a:ext cx="8065294" cy="4217402"/>
          </a:xfrm>
        </p:spPr>
        <p:txBody>
          <a:bodyPr>
            <a:normAutofit/>
          </a:bodyPr>
          <a:lstStyle/>
          <a:p>
            <a:r>
              <a:rPr lang="en-US" dirty="0" smtClean="0"/>
              <a:t>Approximately 50 participants</a:t>
            </a:r>
          </a:p>
          <a:p>
            <a:pPr marL="0" lvl="1" indent="0">
              <a:buNone/>
            </a:pPr>
            <a:r>
              <a:rPr lang="en-US" dirty="0" smtClean="0"/>
              <a:t>	Mosquito Control Personnel</a:t>
            </a:r>
          </a:p>
          <a:p>
            <a:pPr marL="0" lvl="1" indent="0">
              <a:buNone/>
            </a:pPr>
            <a:r>
              <a:rPr lang="en-US" dirty="0" smtClean="0"/>
              <a:t>	Industry</a:t>
            </a:r>
          </a:p>
          <a:p>
            <a:pPr marL="0" lvl="1" indent="0">
              <a:buNone/>
            </a:pPr>
            <a:r>
              <a:rPr lang="en-US" dirty="0" smtClean="0"/>
              <a:t>	Research Institutions</a:t>
            </a:r>
          </a:p>
          <a:p>
            <a:pPr marL="342900" lvl="1"/>
            <a:endParaRPr lang="en-US" dirty="0"/>
          </a:p>
          <a:p>
            <a:pPr marL="342900" lvl="1"/>
            <a:r>
              <a:rPr lang="en-US" dirty="0" smtClean="0"/>
              <a:t>Organized by FMCA Lobbyist</a:t>
            </a:r>
          </a:p>
          <a:p>
            <a:pPr marL="68580" lvl="2" indent="0">
              <a:buNone/>
            </a:pPr>
            <a:r>
              <a:rPr lang="en-US" dirty="0" smtClean="0"/>
              <a:t>	</a:t>
            </a:r>
            <a:r>
              <a:rPr lang="en-US" sz="2400" i="0" dirty="0" smtClean="0"/>
              <a:t>Appropriations Committee Members</a:t>
            </a:r>
          </a:p>
          <a:p>
            <a:pPr marL="68580" lvl="2" indent="0">
              <a:buNone/>
            </a:pPr>
            <a:r>
              <a:rPr lang="en-US" sz="2400" i="0" dirty="0" smtClean="0"/>
              <a:t>	Education Committee Members</a:t>
            </a:r>
          </a:p>
          <a:p>
            <a:pPr marL="68580" lvl="2" indent="0">
              <a:buNone/>
            </a:pPr>
            <a:r>
              <a:rPr lang="en-US" sz="2400" i="0" dirty="0"/>
              <a:t>	</a:t>
            </a:r>
            <a:r>
              <a:rPr lang="en-US" sz="2400" i="0" dirty="0" smtClean="0"/>
              <a:t>Local Legislator Offices</a:t>
            </a:r>
            <a:endParaRPr lang="en-US" sz="2400" i="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5778258" y="1828478"/>
            <a:ext cx="3059228" cy="2294421"/>
          </a:xfrm>
          <a:prstGeom prst="rect">
            <a:avLst/>
          </a:prstGeom>
        </p:spPr>
      </p:pic>
      <p:pic>
        <p:nvPicPr>
          <p:cNvPr id="2052" name="Picture 4" descr="Description Florida Senate seal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6279" y="969515"/>
            <a:ext cx="1536192" cy="1536192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http://upload.wikimedia.org/wikipedia/commons/f/fd/Florida_House_Seal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4743" y="5209"/>
            <a:ext cx="1524000" cy="1533526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1507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270" b="45275"/>
          <a:stretch/>
        </p:blipFill>
        <p:spPr>
          <a:xfrm>
            <a:off x="0" y="0"/>
            <a:ext cx="9144000" cy="171813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93" y="1597955"/>
            <a:ext cx="8079581" cy="1658198"/>
          </a:xfrm>
        </p:spPr>
        <p:txBody>
          <a:bodyPr/>
          <a:lstStyle/>
          <a:p>
            <a:pPr algn="ctr"/>
            <a:r>
              <a:rPr lang="en-US" dirty="0" smtClean="0"/>
              <a:t>Historical Funding in Florida</a:t>
            </a:r>
            <a:br>
              <a:rPr lang="en-US" dirty="0" smtClean="0"/>
            </a:br>
            <a:r>
              <a:rPr lang="en-US" sz="4000" dirty="0" smtClean="0">
                <a:solidFill>
                  <a:schemeClr val="tx1"/>
                </a:solidFill>
              </a:rPr>
              <a:t>2007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580" y="3091815"/>
            <a:ext cx="8065294" cy="3766185"/>
          </a:xfrm>
        </p:spPr>
        <p:txBody>
          <a:bodyPr/>
          <a:lstStyle/>
          <a:p>
            <a:endParaRPr lang="en-US" dirty="0" smtClean="0"/>
          </a:p>
          <a:p>
            <a:pPr lvl="1"/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337934"/>
              </p:ext>
            </p:extLst>
          </p:nvPr>
        </p:nvGraphicFramePr>
        <p:xfrm>
          <a:off x="1488374" y="3256153"/>
          <a:ext cx="6096000" cy="2987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Program</a:t>
                      </a:r>
                      <a:endParaRPr lang="en-US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Distribution Amount</a:t>
                      </a:r>
                      <a:endParaRPr lang="en-US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State</a:t>
                      </a:r>
                      <a:r>
                        <a:rPr lang="en-US" sz="24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Aid to Programs</a:t>
                      </a:r>
                      <a:endParaRPr lang="en-US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$1.91M*</a:t>
                      </a:r>
                      <a:endParaRPr lang="en-US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Earmark for Research</a:t>
                      </a:r>
                      <a:endParaRPr lang="en-US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$250,000</a:t>
                      </a:r>
                      <a:endParaRPr lang="en-US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PHEREC Lab (FL A&amp;M)</a:t>
                      </a:r>
                      <a:endParaRPr lang="en-US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$1.4M</a:t>
                      </a:r>
                      <a:endParaRPr lang="en-US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FMEL (UF)</a:t>
                      </a:r>
                      <a:endParaRPr lang="en-US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$1.6M</a:t>
                      </a:r>
                      <a:endParaRPr lang="en-US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4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TOTAL</a:t>
                      </a:r>
                      <a:endParaRPr lang="en-US" sz="4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$5.46M</a:t>
                      </a:r>
                      <a:endParaRPr lang="en-US" sz="4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 flipH="1">
            <a:off x="0" y="6396335"/>
            <a:ext cx="57138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*Approximately $35,000/program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31096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270" b="45275"/>
          <a:stretch/>
        </p:blipFill>
        <p:spPr>
          <a:xfrm>
            <a:off x="0" y="0"/>
            <a:ext cx="9144000" cy="171813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7206" y="1497060"/>
            <a:ext cx="8079581" cy="1658198"/>
          </a:xfrm>
        </p:spPr>
        <p:txBody>
          <a:bodyPr/>
          <a:lstStyle/>
          <a:p>
            <a:pPr algn="ctr"/>
            <a:r>
              <a:rPr lang="en-US" dirty="0" smtClean="0"/>
              <a:t>Historical Funding in Florida</a:t>
            </a:r>
            <a:br>
              <a:rPr lang="en-US" dirty="0" smtClean="0"/>
            </a:br>
            <a:r>
              <a:rPr lang="en-US" sz="4000" dirty="0" smtClean="0">
                <a:solidFill>
                  <a:schemeClr val="tx1"/>
                </a:solidFill>
              </a:rPr>
              <a:t>2011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lvl="1"/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8782166"/>
              </p:ext>
            </p:extLst>
          </p:nvPr>
        </p:nvGraphicFramePr>
        <p:xfrm>
          <a:off x="1538287" y="3155258"/>
          <a:ext cx="6096000" cy="2987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Program</a:t>
                      </a:r>
                      <a:endParaRPr lang="en-US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Distribution Amount</a:t>
                      </a:r>
                      <a:endParaRPr lang="en-US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State</a:t>
                      </a:r>
                      <a:r>
                        <a:rPr lang="en-US" sz="24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Aid to Programs</a:t>
                      </a:r>
                      <a:endParaRPr lang="en-US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$1.04M*</a:t>
                      </a:r>
                      <a:endParaRPr lang="en-US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Earmark for Research</a:t>
                      </a:r>
                      <a:endParaRPr lang="en-US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$250,000</a:t>
                      </a:r>
                      <a:endParaRPr lang="en-US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strike="sng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PHEREC Lab (FL A&amp;M)</a:t>
                      </a:r>
                      <a:endParaRPr lang="en-US" sz="2400" b="1" strike="sngStrik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$0</a:t>
                      </a:r>
                      <a:endParaRPr lang="en-US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FMEL (UF)</a:t>
                      </a:r>
                      <a:endParaRPr lang="en-US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$1.2M</a:t>
                      </a:r>
                      <a:endParaRPr lang="en-US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4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TOTAL</a:t>
                      </a:r>
                      <a:endParaRPr lang="en-US" sz="4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$2.49M</a:t>
                      </a:r>
                      <a:endParaRPr lang="en-US" sz="4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 flipH="1">
            <a:off x="0" y="6396335"/>
            <a:ext cx="57138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*Approximately $35,000/program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528981" y="4314132"/>
            <a:ext cx="402174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C0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55% Decrease</a:t>
            </a:r>
            <a:endParaRPr lang="en-US" sz="5400" b="1" cap="none" spc="0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C00000"/>
              </a:solid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72429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270" b="45275"/>
          <a:stretch/>
        </p:blipFill>
        <p:spPr>
          <a:xfrm>
            <a:off x="0" y="0"/>
            <a:ext cx="9144000" cy="171813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7206" y="1485185"/>
            <a:ext cx="8079581" cy="1658198"/>
          </a:xfrm>
        </p:spPr>
        <p:txBody>
          <a:bodyPr/>
          <a:lstStyle/>
          <a:p>
            <a:pPr algn="ctr"/>
            <a:r>
              <a:rPr lang="en-US" dirty="0" smtClean="0"/>
              <a:t>Historical Funding in Florida</a:t>
            </a:r>
            <a:br>
              <a:rPr lang="en-US" dirty="0" smtClean="0"/>
            </a:br>
            <a:r>
              <a:rPr lang="en-US" sz="4000" dirty="0" smtClean="0">
                <a:solidFill>
                  <a:schemeClr val="tx1"/>
                </a:solidFill>
              </a:rPr>
              <a:t>2012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lvl="1"/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8164583"/>
              </p:ext>
            </p:extLst>
          </p:nvPr>
        </p:nvGraphicFramePr>
        <p:xfrm>
          <a:off x="1538287" y="3143383"/>
          <a:ext cx="6096000" cy="2529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Program</a:t>
                      </a:r>
                      <a:endParaRPr lang="en-US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Distribution Amount</a:t>
                      </a:r>
                      <a:endParaRPr lang="en-US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State</a:t>
                      </a:r>
                      <a:r>
                        <a:rPr lang="en-US" sz="24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Aid to Programs</a:t>
                      </a:r>
                      <a:endParaRPr lang="en-US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$1.91M*</a:t>
                      </a:r>
                      <a:endParaRPr lang="en-US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Earmark for Research</a:t>
                      </a:r>
                      <a:endParaRPr lang="en-US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$250,000</a:t>
                      </a:r>
                      <a:endParaRPr lang="en-US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FMEL (UF)</a:t>
                      </a:r>
                      <a:endParaRPr lang="en-US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$0</a:t>
                      </a:r>
                      <a:endParaRPr lang="en-US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4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TOTAL</a:t>
                      </a:r>
                      <a:endParaRPr lang="en-US" sz="4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$2.16M</a:t>
                      </a:r>
                      <a:endParaRPr lang="en-US" sz="4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 flipH="1">
            <a:off x="0" y="6396335"/>
            <a:ext cx="57138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*Approximately $35,000/program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03964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270" b="45275"/>
          <a:stretch/>
        </p:blipFill>
        <p:spPr>
          <a:xfrm>
            <a:off x="0" y="0"/>
            <a:ext cx="9144000" cy="171813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7206" y="1461434"/>
            <a:ext cx="8079581" cy="1658198"/>
          </a:xfrm>
        </p:spPr>
        <p:txBody>
          <a:bodyPr/>
          <a:lstStyle/>
          <a:p>
            <a:pPr algn="ctr"/>
            <a:r>
              <a:rPr lang="en-US" dirty="0" smtClean="0"/>
              <a:t>Historical Funding in Florida</a:t>
            </a:r>
            <a:br>
              <a:rPr lang="en-US" dirty="0" smtClean="0"/>
            </a:br>
            <a:r>
              <a:rPr lang="en-US" sz="4000" dirty="0" smtClean="0">
                <a:solidFill>
                  <a:schemeClr val="tx1"/>
                </a:solidFill>
              </a:rPr>
              <a:t>2013 – 2016 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lvl="1"/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0863542"/>
              </p:ext>
            </p:extLst>
          </p:nvPr>
        </p:nvGraphicFramePr>
        <p:xfrm>
          <a:off x="1538287" y="3119632"/>
          <a:ext cx="6096000" cy="2529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Program</a:t>
                      </a:r>
                      <a:endParaRPr lang="en-US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Distribution Amount</a:t>
                      </a:r>
                      <a:endParaRPr lang="en-US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State</a:t>
                      </a:r>
                      <a:r>
                        <a:rPr lang="en-US" sz="24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Aid to Programs</a:t>
                      </a:r>
                      <a:endParaRPr lang="en-US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$1.79M*</a:t>
                      </a:r>
                      <a:endParaRPr lang="en-US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Earmark for Research</a:t>
                      </a:r>
                      <a:endParaRPr lang="en-US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$500,000</a:t>
                      </a:r>
                      <a:endParaRPr lang="en-US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FMEL (UF)</a:t>
                      </a:r>
                      <a:endParaRPr lang="en-US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$500,000</a:t>
                      </a:r>
                      <a:endParaRPr lang="en-US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4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TOTAL</a:t>
                      </a:r>
                      <a:endParaRPr lang="en-US" sz="4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$2.79M</a:t>
                      </a:r>
                      <a:endParaRPr lang="en-US" sz="4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 flipH="1">
            <a:off x="368134" y="5669592"/>
            <a:ext cx="84077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*FMCA with FDACS create a tiered distribution of monies</a:t>
            </a:r>
          </a:p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Tier 1 (Programs over $3M): No funding</a:t>
            </a:r>
          </a:p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Tier 2 (Programs between $1M-$3M): 30% of funding = $43,000</a:t>
            </a:r>
          </a:p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Tier 3 (Programs less than $1M): 70% of funding = $32,000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52208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270" b="45275"/>
          <a:stretch/>
        </p:blipFill>
        <p:spPr>
          <a:xfrm>
            <a:off x="0" y="0"/>
            <a:ext cx="9144000" cy="171813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7206" y="1461434"/>
            <a:ext cx="8079581" cy="1658198"/>
          </a:xfrm>
        </p:spPr>
        <p:txBody>
          <a:bodyPr/>
          <a:lstStyle/>
          <a:p>
            <a:pPr algn="ctr"/>
            <a:r>
              <a:rPr lang="en-US" dirty="0" smtClean="0"/>
              <a:t>FMCA Asks for </a:t>
            </a:r>
            <a:r>
              <a:rPr lang="en-US" dirty="0" smtClean="0"/>
              <a:t>this </a:t>
            </a:r>
            <a:r>
              <a:rPr lang="en-US" dirty="0" smtClean="0"/>
              <a:t>Year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lvl="1"/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2163259"/>
              </p:ext>
            </p:extLst>
          </p:nvPr>
        </p:nvGraphicFramePr>
        <p:xfrm>
          <a:off x="1538287" y="3119632"/>
          <a:ext cx="6096000" cy="2529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Program</a:t>
                      </a:r>
                      <a:endParaRPr lang="en-US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Distribution Amount</a:t>
                      </a:r>
                      <a:endParaRPr lang="en-US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State</a:t>
                      </a:r>
                      <a:r>
                        <a:rPr lang="en-US" sz="24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Aid to Programs</a:t>
                      </a:r>
                      <a:endParaRPr lang="en-US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$1.79M</a:t>
                      </a:r>
                      <a:r>
                        <a:rPr lang="en-US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* </a:t>
                      </a:r>
                      <a:r>
                        <a:rPr lang="en-US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sym typeface="Wingdings" panose="05000000000000000000" pitchFamily="2" charset="2"/>
                        </a:rPr>
                        <a:t> to $3.29M</a:t>
                      </a:r>
                      <a:endParaRPr lang="en-US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Earmark for Research</a:t>
                      </a:r>
                      <a:endParaRPr lang="en-US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$500,000</a:t>
                      </a:r>
                      <a:endParaRPr lang="en-US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FMEL (UF)</a:t>
                      </a:r>
                      <a:endParaRPr lang="en-US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$</a:t>
                      </a:r>
                      <a:r>
                        <a:rPr lang="en-US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500,000 </a:t>
                      </a:r>
                      <a:r>
                        <a:rPr lang="en-US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sym typeface="Wingdings" panose="05000000000000000000" pitchFamily="2" charset="2"/>
                        </a:rPr>
                        <a:t> $0</a:t>
                      </a:r>
                      <a:endParaRPr lang="en-US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4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TOTAL</a:t>
                      </a:r>
                      <a:endParaRPr lang="en-US" sz="4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$3.79M</a:t>
                      </a:r>
                      <a:endParaRPr lang="en-US" sz="4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 flipH="1">
            <a:off x="368134" y="5669592"/>
            <a:ext cx="84077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*FMCA with FDACS create a tiered distribution of monies</a:t>
            </a:r>
          </a:p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Tier 1 (Programs over $3M): No funding</a:t>
            </a:r>
          </a:p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Tier 2 (Programs between $1M-$3M): 30% of funding =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$82,000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Tier 3 (Programs less than $1M): 70% of funding =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$68,000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56191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TM03457491[[fn=Metropolitan]]</Template>
  <TotalTime>1160</TotalTime>
  <Words>513</Words>
  <Application>Microsoft Office PowerPoint</Application>
  <PresentationFormat>On-screen Show (4:3)</PresentationFormat>
  <Paragraphs>149</Paragraphs>
  <Slides>13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Wingdings</vt:lpstr>
      <vt:lpstr>Metropolitan</vt:lpstr>
      <vt:lpstr>Mosquito Control Funding in Florida</vt:lpstr>
      <vt:lpstr>How Florida District Funding Works    Solid Waste Tire Fund </vt:lpstr>
      <vt:lpstr>PowerPoint Presentation</vt:lpstr>
      <vt:lpstr>Annual Trip to Tallahassee</vt:lpstr>
      <vt:lpstr>Historical Funding in Florida 2007</vt:lpstr>
      <vt:lpstr>Historical Funding in Florida 2011</vt:lpstr>
      <vt:lpstr>Historical Funding in Florida 2012</vt:lpstr>
      <vt:lpstr>Historical Funding in Florida 2013 – 2016 </vt:lpstr>
      <vt:lpstr>FMCA Asks for this Year</vt:lpstr>
      <vt:lpstr>Future Plans</vt:lpstr>
      <vt:lpstr>State Zika Funding Florida Keys Mosquito Control Perspective</vt:lpstr>
      <vt:lpstr>State Zika Funding Florida Keys Mosquito Control Perspective</vt:lpstr>
      <vt:lpstr>FMCA Legislative &amp; Regulatory Committee Members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Andrea Leal</dc:creator>
  <cp:lastModifiedBy>Andrea Leal</cp:lastModifiedBy>
  <cp:revision>25</cp:revision>
  <dcterms:created xsi:type="dcterms:W3CDTF">2015-04-28T12:30:05Z</dcterms:created>
  <dcterms:modified xsi:type="dcterms:W3CDTF">2016-12-05T17:53:18Z</dcterms:modified>
</cp:coreProperties>
</file>