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66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ld%20Home%20PC%20Data\Documents\ajmswrd\Battleground%20Florida\Florida%20Voter%20Registration%20by%20Party%201972%20to%20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Florida Voter Registration 1972 to 2016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Rep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Sheet1!$K$2:$K$24</c:f>
              <c:numCache>
                <c:formatCode>General</c:formatCode>
                <c:ptCount val="23"/>
                <c:pt idx="0">
                  <c:v>1972</c:v>
                </c:pt>
                <c:pt idx="1">
                  <c:v>1974</c:v>
                </c:pt>
                <c:pt idx="2">
                  <c:v>1976</c:v>
                </c:pt>
                <c:pt idx="3">
                  <c:v>1978</c:v>
                </c:pt>
                <c:pt idx="4">
                  <c:v>1980</c:v>
                </c:pt>
                <c:pt idx="5">
                  <c:v>1982</c:v>
                </c:pt>
                <c:pt idx="6">
                  <c:v>1984</c:v>
                </c:pt>
                <c:pt idx="7">
                  <c:v>1986</c:v>
                </c:pt>
                <c:pt idx="8">
                  <c:v>1988</c:v>
                </c:pt>
                <c:pt idx="9">
                  <c:v>1990</c:v>
                </c:pt>
                <c:pt idx="10">
                  <c:v>1992</c:v>
                </c:pt>
                <c:pt idx="11">
                  <c:v>1994</c:v>
                </c:pt>
                <c:pt idx="12">
                  <c:v>1996</c:v>
                </c:pt>
                <c:pt idx="13">
                  <c:v>1998</c:v>
                </c:pt>
                <c:pt idx="14">
                  <c:v>2000</c:v>
                </c:pt>
                <c:pt idx="15">
                  <c:v>2002</c:v>
                </c:pt>
                <c:pt idx="16">
                  <c:v>2004</c:v>
                </c:pt>
                <c:pt idx="17">
                  <c:v>2006</c:v>
                </c:pt>
                <c:pt idx="18">
                  <c:v>2008</c:v>
                </c:pt>
                <c:pt idx="19">
                  <c:v>2010</c:v>
                </c:pt>
                <c:pt idx="20">
                  <c:v>2012</c:v>
                </c:pt>
                <c:pt idx="21">
                  <c:v>2014</c:v>
                </c:pt>
                <c:pt idx="22">
                  <c:v>2016</c:v>
                </c:pt>
              </c:numCache>
            </c:numRef>
          </c:cat>
          <c:val>
            <c:numRef>
              <c:f>Sheet1!$L$2:$L$24</c:f>
              <c:numCache>
                <c:formatCode>#,##0.0</c:formatCode>
                <c:ptCount val="23"/>
                <c:pt idx="0">
                  <c:v>27.957297263508263</c:v>
                </c:pt>
                <c:pt idx="1">
                  <c:v>28.595327146161441</c:v>
                </c:pt>
                <c:pt idx="2">
                  <c:v>27.813027256376415</c:v>
                </c:pt>
                <c:pt idx="3">
                  <c:v>27.949223024731889</c:v>
                </c:pt>
                <c:pt idx="4">
                  <c:v>29.724073392198839</c:v>
                </c:pt>
                <c:pt idx="5">
                  <c:v>30.82908380322737</c:v>
                </c:pt>
                <c:pt idx="6">
                  <c:v>34.011059702156544</c:v>
                </c:pt>
                <c:pt idx="7">
                  <c:v>36.206054566105763</c:v>
                </c:pt>
                <c:pt idx="8">
                  <c:v>39.03255427545335</c:v>
                </c:pt>
                <c:pt idx="9">
                  <c:v>40.597291300961793</c:v>
                </c:pt>
                <c:pt idx="10">
                  <c:v>40.859668364714743</c:v>
                </c:pt>
                <c:pt idx="11">
                  <c:v>41.878694395601684</c:v>
                </c:pt>
                <c:pt idx="12">
                  <c:v>40.797559297650245</c:v>
                </c:pt>
                <c:pt idx="13">
                  <c:v>39.95825720780136</c:v>
                </c:pt>
                <c:pt idx="14">
                  <c:v>39.12480929904477</c:v>
                </c:pt>
                <c:pt idx="15">
                  <c:v>38.725606219017969</c:v>
                </c:pt>
                <c:pt idx="16">
                  <c:v>37.746535391755806</c:v>
                </c:pt>
                <c:pt idx="17">
                  <c:v>37.746482968832055</c:v>
                </c:pt>
                <c:pt idx="18">
                  <c:v>35.986424023365736</c:v>
                </c:pt>
                <c:pt idx="19">
                  <c:v>36.042148987431766</c:v>
                </c:pt>
                <c:pt idx="20">
                  <c:v>35.416055609922473</c:v>
                </c:pt>
                <c:pt idx="21">
                  <c:v>34.895925625215455</c:v>
                </c:pt>
                <c:pt idx="22">
                  <c:v>35.373066673362473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Sheet1!$M$1</c:f>
              <c:strCache>
                <c:ptCount val="1"/>
                <c:pt idx="0">
                  <c:v>Dem %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Sheet1!$K$2:$K$24</c:f>
              <c:numCache>
                <c:formatCode>General</c:formatCode>
                <c:ptCount val="23"/>
                <c:pt idx="0">
                  <c:v>1972</c:v>
                </c:pt>
                <c:pt idx="1">
                  <c:v>1974</c:v>
                </c:pt>
                <c:pt idx="2">
                  <c:v>1976</c:v>
                </c:pt>
                <c:pt idx="3">
                  <c:v>1978</c:v>
                </c:pt>
                <c:pt idx="4">
                  <c:v>1980</c:v>
                </c:pt>
                <c:pt idx="5">
                  <c:v>1982</c:v>
                </c:pt>
                <c:pt idx="6">
                  <c:v>1984</c:v>
                </c:pt>
                <c:pt idx="7">
                  <c:v>1986</c:v>
                </c:pt>
                <c:pt idx="8">
                  <c:v>1988</c:v>
                </c:pt>
                <c:pt idx="9">
                  <c:v>1990</c:v>
                </c:pt>
                <c:pt idx="10">
                  <c:v>1992</c:v>
                </c:pt>
                <c:pt idx="11">
                  <c:v>1994</c:v>
                </c:pt>
                <c:pt idx="12">
                  <c:v>1996</c:v>
                </c:pt>
                <c:pt idx="13">
                  <c:v>1998</c:v>
                </c:pt>
                <c:pt idx="14">
                  <c:v>2000</c:v>
                </c:pt>
                <c:pt idx="15">
                  <c:v>2002</c:v>
                </c:pt>
                <c:pt idx="16">
                  <c:v>2004</c:v>
                </c:pt>
                <c:pt idx="17">
                  <c:v>2006</c:v>
                </c:pt>
                <c:pt idx="18">
                  <c:v>2008</c:v>
                </c:pt>
                <c:pt idx="19">
                  <c:v>2010</c:v>
                </c:pt>
                <c:pt idx="20">
                  <c:v>2012</c:v>
                </c:pt>
                <c:pt idx="21">
                  <c:v>2014</c:v>
                </c:pt>
                <c:pt idx="22">
                  <c:v>2016</c:v>
                </c:pt>
              </c:numCache>
            </c:numRef>
          </c:cat>
          <c:val>
            <c:numRef>
              <c:f>Sheet1!$M$2:$M$24</c:f>
              <c:numCache>
                <c:formatCode>#,##0.0</c:formatCode>
                <c:ptCount val="23"/>
                <c:pt idx="0">
                  <c:v>68.663307199685278</c:v>
                </c:pt>
                <c:pt idx="1">
                  <c:v>67.340723770978911</c:v>
                </c:pt>
                <c:pt idx="2">
                  <c:v>67.184076039223228</c:v>
                </c:pt>
                <c:pt idx="3">
                  <c:v>66.684664445754962</c:v>
                </c:pt>
                <c:pt idx="4">
                  <c:v>64.191394885482964</c:v>
                </c:pt>
                <c:pt idx="5">
                  <c:v>63.020558874523289</c:v>
                </c:pt>
                <c:pt idx="6">
                  <c:v>59.432947192128694</c:v>
                </c:pt>
                <c:pt idx="7">
                  <c:v>57.088362171534676</c:v>
                </c:pt>
                <c:pt idx="8">
                  <c:v>53.975817825568797</c:v>
                </c:pt>
                <c:pt idx="9">
                  <c:v>52.224555106388301</c:v>
                </c:pt>
                <c:pt idx="10">
                  <c:v>50.728428229125669</c:v>
                </c:pt>
                <c:pt idx="11">
                  <c:v>49.477391754799612</c:v>
                </c:pt>
                <c:pt idx="12">
                  <c:v>46.053031132082261</c:v>
                </c:pt>
                <c:pt idx="13">
                  <c:v>44.81203673913349</c:v>
                </c:pt>
                <c:pt idx="14">
                  <c:v>43.393605420298826</c:v>
                </c:pt>
                <c:pt idx="15">
                  <c:v>42.433041605506489</c:v>
                </c:pt>
                <c:pt idx="16">
                  <c:v>41.258072758896944</c:v>
                </c:pt>
                <c:pt idx="17">
                  <c:v>40.407926123906492</c:v>
                </c:pt>
                <c:pt idx="18">
                  <c:v>42.069071093451996</c:v>
                </c:pt>
                <c:pt idx="19">
                  <c:v>41.114860208039808</c:v>
                </c:pt>
                <c:pt idx="20">
                  <c:v>40.053416638901744</c:v>
                </c:pt>
                <c:pt idx="21">
                  <c:v>38.608140807253008</c:v>
                </c:pt>
                <c:pt idx="22">
                  <c:v>37.918494053027835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Sheet1!$N$1</c:f>
              <c:strCache>
                <c:ptCount val="1"/>
                <c:pt idx="0">
                  <c:v>Other %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Sheet1!$K$2:$K$24</c:f>
              <c:numCache>
                <c:formatCode>General</c:formatCode>
                <c:ptCount val="23"/>
                <c:pt idx="0">
                  <c:v>1972</c:v>
                </c:pt>
                <c:pt idx="1">
                  <c:v>1974</c:v>
                </c:pt>
                <c:pt idx="2">
                  <c:v>1976</c:v>
                </c:pt>
                <c:pt idx="3">
                  <c:v>1978</c:v>
                </c:pt>
                <c:pt idx="4">
                  <c:v>1980</c:v>
                </c:pt>
                <c:pt idx="5">
                  <c:v>1982</c:v>
                </c:pt>
                <c:pt idx="6">
                  <c:v>1984</c:v>
                </c:pt>
                <c:pt idx="7">
                  <c:v>1986</c:v>
                </c:pt>
                <c:pt idx="8">
                  <c:v>1988</c:v>
                </c:pt>
                <c:pt idx="9">
                  <c:v>1990</c:v>
                </c:pt>
                <c:pt idx="10">
                  <c:v>1992</c:v>
                </c:pt>
                <c:pt idx="11">
                  <c:v>1994</c:v>
                </c:pt>
                <c:pt idx="12">
                  <c:v>1996</c:v>
                </c:pt>
                <c:pt idx="13">
                  <c:v>1998</c:v>
                </c:pt>
                <c:pt idx="14">
                  <c:v>2000</c:v>
                </c:pt>
                <c:pt idx="15">
                  <c:v>2002</c:v>
                </c:pt>
                <c:pt idx="16">
                  <c:v>2004</c:v>
                </c:pt>
                <c:pt idx="17">
                  <c:v>2006</c:v>
                </c:pt>
                <c:pt idx="18">
                  <c:v>2008</c:v>
                </c:pt>
                <c:pt idx="19">
                  <c:v>2010</c:v>
                </c:pt>
                <c:pt idx="20">
                  <c:v>2012</c:v>
                </c:pt>
                <c:pt idx="21">
                  <c:v>2014</c:v>
                </c:pt>
                <c:pt idx="22">
                  <c:v>2016</c:v>
                </c:pt>
              </c:numCache>
            </c:numRef>
          </c:cat>
          <c:val>
            <c:numRef>
              <c:f>Sheet1!$N$2:$N$24</c:f>
              <c:numCache>
                <c:formatCode>#,##0.0</c:formatCode>
                <c:ptCount val="23"/>
                <c:pt idx="0">
                  <c:v>3.3793955368064648</c:v>
                </c:pt>
                <c:pt idx="1">
                  <c:v>4.063949082859649</c:v>
                </c:pt>
                <c:pt idx="2">
                  <c:v>5.0028967044003529</c:v>
                </c:pt>
                <c:pt idx="3">
                  <c:v>5.3661125295131562</c:v>
                </c:pt>
                <c:pt idx="4">
                  <c:v>6.0845317223181965</c:v>
                </c:pt>
                <c:pt idx="5">
                  <c:v>6.1503573222493415</c:v>
                </c:pt>
                <c:pt idx="6">
                  <c:v>6.5559931057147649</c:v>
                </c:pt>
                <c:pt idx="7">
                  <c:v>6.7055832623595588</c:v>
                </c:pt>
                <c:pt idx="8">
                  <c:v>6.9916278989778498</c:v>
                </c:pt>
                <c:pt idx="9">
                  <c:v>7.1781535926499069</c:v>
                </c:pt>
                <c:pt idx="10">
                  <c:v>8.4119034061595954</c:v>
                </c:pt>
                <c:pt idx="11">
                  <c:v>8.6439138495987091</c:v>
                </c:pt>
                <c:pt idx="12">
                  <c:v>13.14940957026749</c:v>
                </c:pt>
                <c:pt idx="13">
                  <c:v>15.229706053065156</c:v>
                </c:pt>
                <c:pt idx="14">
                  <c:v>17.481585280656404</c:v>
                </c:pt>
                <c:pt idx="15">
                  <c:v>18.841352175475539</c:v>
                </c:pt>
                <c:pt idx="16">
                  <c:v>20.995391849347254</c:v>
                </c:pt>
                <c:pt idx="17">
                  <c:v>21.845590907261453</c:v>
                </c:pt>
                <c:pt idx="18">
                  <c:v>21.944504883182265</c:v>
                </c:pt>
                <c:pt idx="19">
                  <c:v>22.842990804528423</c:v>
                </c:pt>
                <c:pt idx="20">
                  <c:v>24.530527751175782</c:v>
                </c:pt>
                <c:pt idx="21">
                  <c:v>26.495933567531544</c:v>
                </c:pt>
                <c:pt idx="22">
                  <c:v>26.708439273609695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50304"/>
        <c:axId val="135252608"/>
      </c:lineChart>
      <c:catAx>
        <c:axId val="13525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5252608"/>
        <c:crosses val="autoZero"/>
        <c:auto val="1"/>
        <c:lblAlgn val="ctr"/>
        <c:lblOffset val="100"/>
        <c:noMultiLvlLbl val="0"/>
      </c:catAx>
      <c:valAx>
        <c:axId val="135252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of Electorate</a:t>
                </a:r>
                <a:endParaRPr lang="en-US" dirty="0"/>
              </a:p>
            </c:rich>
          </c:tx>
          <c:layout/>
          <c:overlay val="0"/>
        </c:title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crossAx val="1352503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800" b="1" dirty="0" smtClean="0"/>
              <a:t>Florida Legislature</a:t>
            </a:r>
            <a:r>
              <a:rPr lang="en-US" sz="1800" b="1" baseline="0" dirty="0" smtClean="0"/>
              <a:t> by Party 1980 to 2016</a:t>
            </a:r>
            <a:endParaRPr lang="en-US" sz="1800" b="1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House Rep</c:v>
                </c:pt>
              </c:strCache>
            </c:strRef>
          </c:tx>
          <c:spPr>
            <a:ln w="2528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Sheet1!$B$1:$T$1</c:f>
              <c:numCache>
                <c:formatCode>General</c:formatCode>
                <c:ptCount val="19"/>
                <c:pt idx="0">
                  <c:v>1980</c:v>
                </c:pt>
                <c:pt idx="1">
                  <c:v>1982</c:v>
                </c:pt>
                <c:pt idx="2">
                  <c:v>1984</c:v>
                </c:pt>
                <c:pt idx="3">
                  <c:v>1986</c:v>
                </c:pt>
                <c:pt idx="4">
                  <c:v>1988</c:v>
                </c:pt>
                <c:pt idx="5">
                  <c:v>1990</c:v>
                </c:pt>
                <c:pt idx="6">
                  <c:v>1992</c:v>
                </c:pt>
                <c:pt idx="7">
                  <c:v>1994</c:v>
                </c:pt>
                <c:pt idx="8">
                  <c:v>1996</c:v>
                </c:pt>
                <c:pt idx="9">
                  <c:v>1998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2006</c:v>
                </c:pt>
                <c:pt idx="14">
                  <c:v>2008</c:v>
                </c:pt>
                <c:pt idx="15">
                  <c:v>2010</c:v>
                </c:pt>
                <c:pt idx="16">
                  <c:v>2012</c:v>
                </c:pt>
                <c:pt idx="17">
                  <c:v>2014</c:v>
                </c:pt>
                <c:pt idx="18">
                  <c:v>2016</c:v>
                </c:pt>
              </c:numCache>
            </c:numRef>
          </c:cat>
          <c:val>
            <c:numRef>
              <c:f>Sheet1!$B$2:$T$2</c:f>
              <c:numCache>
                <c:formatCode>General</c:formatCode>
                <c:ptCount val="19"/>
                <c:pt idx="0">
                  <c:v>39</c:v>
                </c:pt>
                <c:pt idx="1">
                  <c:v>35</c:v>
                </c:pt>
                <c:pt idx="2">
                  <c:v>44</c:v>
                </c:pt>
                <c:pt idx="3">
                  <c:v>45</c:v>
                </c:pt>
                <c:pt idx="4">
                  <c:v>47</c:v>
                </c:pt>
                <c:pt idx="5">
                  <c:v>46</c:v>
                </c:pt>
                <c:pt idx="6">
                  <c:v>50</c:v>
                </c:pt>
                <c:pt idx="7">
                  <c:v>47</c:v>
                </c:pt>
                <c:pt idx="8">
                  <c:v>61</c:v>
                </c:pt>
                <c:pt idx="9">
                  <c:v>73</c:v>
                </c:pt>
                <c:pt idx="10">
                  <c:v>77</c:v>
                </c:pt>
                <c:pt idx="11">
                  <c:v>81</c:v>
                </c:pt>
                <c:pt idx="12">
                  <c:v>84</c:v>
                </c:pt>
                <c:pt idx="13">
                  <c:v>79</c:v>
                </c:pt>
                <c:pt idx="14">
                  <c:v>76</c:v>
                </c:pt>
                <c:pt idx="15">
                  <c:v>81</c:v>
                </c:pt>
                <c:pt idx="16">
                  <c:v>74</c:v>
                </c:pt>
                <c:pt idx="17">
                  <c:v>82</c:v>
                </c:pt>
                <c:pt idx="18">
                  <c:v>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House Dem</c:v>
                </c:pt>
              </c:strCache>
            </c:strRef>
          </c:tx>
          <c:spPr>
            <a:ln w="2528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Sheet1!$B$1:$T$1</c:f>
              <c:numCache>
                <c:formatCode>General</c:formatCode>
                <c:ptCount val="19"/>
                <c:pt idx="0">
                  <c:v>1980</c:v>
                </c:pt>
                <c:pt idx="1">
                  <c:v>1982</c:v>
                </c:pt>
                <c:pt idx="2">
                  <c:v>1984</c:v>
                </c:pt>
                <c:pt idx="3">
                  <c:v>1986</c:v>
                </c:pt>
                <c:pt idx="4">
                  <c:v>1988</c:v>
                </c:pt>
                <c:pt idx="5">
                  <c:v>1990</c:v>
                </c:pt>
                <c:pt idx="6">
                  <c:v>1992</c:v>
                </c:pt>
                <c:pt idx="7">
                  <c:v>1994</c:v>
                </c:pt>
                <c:pt idx="8">
                  <c:v>1996</c:v>
                </c:pt>
                <c:pt idx="9">
                  <c:v>1998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2006</c:v>
                </c:pt>
                <c:pt idx="14">
                  <c:v>2008</c:v>
                </c:pt>
                <c:pt idx="15">
                  <c:v>2010</c:v>
                </c:pt>
                <c:pt idx="16">
                  <c:v>2012</c:v>
                </c:pt>
                <c:pt idx="17">
                  <c:v>2014</c:v>
                </c:pt>
                <c:pt idx="18">
                  <c:v>2016</c:v>
                </c:pt>
              </c:numCache>
            </c:numRef>
          </c:cat>
          <c:val>
            <c:numRef>
              <c:f>Sheet1!$B$3:$T$3</c:f>
              <c:numCache>
                <c:formatCode>General</c:formatCode>
                <c:ptCount val="19"/>
                <c:pt idx="0">
                  <c:v>81</c:v>
                </c:pt>
                <c:pt idx="1">
                  <c:v>85</c:v>
                </c:pt>
                <c:pt idx="2">
                  <c:v>76</c:v>
                </c:pt>
                <c:pt idx="3">
                  <c:v>75</c:v>
                </c:pt>
                <c:pt idx="4">
                  <c:v>73</c:v>
                </c:pt>
                <c:pt idx="5">
                  <c:v>74</c:v>
                </c:pt>
                <c:pt idx="6">
                  <c:v>70</c:v>
                </c:pt>
                <c:pt idx="7">
                  <c:v>63</c:v>
                </c:pt>
                <c:pt idx="8">
                  <c:v>59</c:v>
                </c:pt>
                <c:pt idx="9">
                  <c:v>47</c:v>
                </c:pt>
                <c:pt idx="10">
                  <c:v>43</c:v>
                </c:pt>
                <c:pt idx="11">
                  <c:v>39</c:v>
                </c:pt>
                <c:pt idx="12">
                  <c:v>36</c:v>
                </c:pt>
                <c:pt idx="13">
                  <c:v>41</c:v>
                </c:pt>
                <c:pt idx="14">
                  <c:v>44</c:v>
                </c:pt>
                <c:pt idx="15">
                  <c:v>39</c:v>
                </c:pt>
                <c:pt idx="16">
                  <c:v>46</c:v>
                </c:pt>
                <c:pt idx="17">
                  <c:v>37</c:v>
                </c:pt>
                <c:pt idx="18">
                  <c:v>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Senate Rep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numRef>
              <c:f>Sheet1!$B$1:$T$1</c:f>
              <c:numCache>
                <c:formatCode>General</c:formatCode>
                <c:ptCount val="19"/>
                <c:pt idx="0">
                  <c:v>1980</c:v>
                </c:pt>
                <c:pt idx="1">
                  <c:v>1982</c:v>
                </c:pt>
                <c:pt idx="2">
                  <c:v>1984</c:v>
                </c:pt>
                <c:pt idx="3">
                  <c:v>1986</c:v>
                </c:pt>
                <c:pt idx="4">
                  <c:v>1988</c:v>
                </c:pt>
                <c:pt idx="5">
                  <c:v>1990</c:v>
                </c:pt>
                <c:pt idx="6">
                  <c:v>1992</c:v>
                </c:pt>
                <c:pt idx="7">
                  <c:v>1994</c:v>
                </c:pt>
                <c:pt idx="8">
                  <c:v>1996</c:v>
                </c:pt>
                <c:pt idx="9">
                  <c:v>1998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2006</c:v>
                </c:pt>
                <c:pt idx="14">
                  <c:v>2008</c:v>
                </c:pt>
                <c:pt idx="15">
                  <c:v>2010</c:v>
                </c:pt>
                <c:pt idx="16">
                  <c:v>2012</c:v>
                </c:pt>
                <c:pt idx="17">
                  <c:v>2014</c:v>
                </c:pt>
                <c:pt idx="18">
                  <c:v>2016</c:v>
                </c:pt>
              </c:numCache>
            </c:numRef>
          </c:cat>
          <c:val>
            <c:numRef>
              <c:f>Sheet1!$B$4:$T$4</c:f>
              <c:numCache>
                <c:formatCode>General</c:formatCode>
                <c:ptCount val="19"/>
                <c:pt idx="0">
                  <c:v>13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17</c:v>
                </c:pt>
                <c:pt idx="6">
                  <c:v>20</c:v>
                </c:pt>
                <c:pt idx="7">
                  <c:v>21</c:v>
                </c:pt>
                <c:pt idx="8">
                  <c:v>23</c:v>
                </c:pt>
                <c:pt idx="9">
                  <c:v>25</c:v>
                </c:pt>
                <c:pt idx="10">
                  <c:v>25</c:v>
                </c:pt>
                <c:pt idx="11">
                  <c:v>26</c:v>
                </c:pt>
                <c:pt idx="12">
                  <c:v>26</c:v>
                </c:pt>
                <c:pt idx="13">
                  <c:v>26</c:v>
                </c:pt>
                <c:pt idx="14">
                  <c:v>26</c:v>
                </c:pt>
                <c:pt idx="15">
                  <c:v>28</c:v>
                </c:pt>
                <c:pt idx="16">
                  <c:v>26</c:v>
                </c:pt>
                <c:pt idx="17">
                  <c:v>26</c:v>
                </c:pt>
                <c:pt idx="18">
                  <c:v>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Senate Dem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none"/>
          </c:marker>
          <c:cat>
            <c:numRef>
              <c:f>Sheet1!$B$1:$T$1</c:f>
              <c:numCache>
                <c:formatCode>General</c:formatCode>
                <c:ptCount val="19"/>
                <c:pt idx="0">
                  <c:v>1980</c:v>
                </c:pt>
                <c:pt idx="1">
                  <c:v>1982</c:v>
                </c:pt>
                <c:pt idx="2">
                  <c:v>1984</c:v>
                </c:pt>
                <c:pt idx="3">
                  <c:v>1986</c:v>
                </c:pt>
                <c:pt idx="4">
                  <c:v>1988</c:v>
                </c:pt>
                <c:pt idx="5">
                  <c:v>1990</c:v>
                </c:pt>
                <c:pt idx="6">
                  <c:v>1992</c:v>
                </c:pt>
                <c:pt idx="7">
                  <c:v>1994</c:v>
                </c:pt>
                <c:pt idx="8">
                  <c:v>1996</c:v>
                </c:pt>
                <c:pt idx="9">
                  <c:v>1998</c:v>
                </c:pt>
                <c:pt idx="10">
                  <c:v>2000</c:v>
                </c:pt>
                <c:pt idx="11">
                  <c:v>2002</c:v>
                </c:pt>
                <c:pt idx="12">
                  <c:v>2004</c:v>
                </c:pt>
                <c:pt idx="13">
                  <c:v>2006</c:v>
                </c:pt>
                <c:pt idx="14">
                  <c:v>2008</c:v>
                </c:pt>
                <c:pt idx="15">
                  <c:v>2010</c:v>
                </c:pt>
                <c:pt idx="16">
                  <c:v>2012</c:v>
                </c:pt>
                <c:pt idx="17">
                  <c:v>2014</c:v>
                </c:pt>
                <c:pt idx="18">
                  <c:v>2016</c:v>
                </c:pt>
              </c:numCache>
            </c:numRef>
          </c:cat>
          <c:val>
            <c:numRef>
              <c:f>Sheet1!$B$5:$T$5</c:f>
              <c:numCache>
                <c:formatCode>General</c:formatCode>
                <c:ptCount val="19"/>
                <c:pt idx="0">
                  <c:v>27</c:v>
                </c:pt>
                <c:pt idx="1">
                  <c:v>32</c:v>
                </c:pt>
                <c:pt idx="2">
                  <c:v>31</c:v>
                </c:pt>
                <c:pt idx="3">
                  <c:v>30</c:v>
                </c:pt>
                <c:pt idx="4">
                  <c:v>25</c:v>
                </c:pt>
                <c:pt idx="5">
                  <c:v>23</c:v>
                </c:pt>
                <c:pt idx="6">
                  <c:v>20</c:v>
                </c:pt>
                <c:pt idx="7">
                  <c:v>19</c:v>
                </c:pt>
                <c:pt idx="8">
                  <c:v>17</c:v>
                </c:pt>
                <c:pt idx="9">
                  <c:v>15</c:v>
                </c:pt>
                <c:pt idx="10">
                  <c:v>15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12</c:v>
                </c:pt>
                <c:pt idx="16">
                  <c:v>14</c:v>
                </c:pt>
                <c:pt idx="17">
                  <c:v>14</c:v>
                </c:pt>
                <c:pt idx="18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98240"/>
        <c:axId val="126775296"/>
      </c:lineChart>
      <c:catAx>
        <c:axId val="15989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61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2677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77529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 b="1"/>
                </a:pPr>
                <a:r>
                  <a:rPr lang="en-US" sz="1000" b="1"/>
                  <a:t>Munber of Seats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5989824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8.2374205994869401E-2"/>
          <c:y val="0.86130054958772628"/>
          <c:w val="0.89925355305163757"/>
          <c:h val="0.10886395057803884"/>
        </c:manualLayout>
      </c:layout>
      <c:overlay val="0"/>
    </c:legend>
    <c:plotVisOnly val="1"/>
    <c:dispBlanksAs val="gap"/>
    <c:showDLblsOverMax val="0"/>
  </c:chart>
  <c:spPr>
    <a:noFill/>
    <a:ln w="6322" cap="flat" cmpd="sng" algn="ctr">
      <a:noFill/>
      <a:prstDash val="solid"/>
      <a:miter lim="800000"/>
      <a:headEnd type="none" w="med" len="med"/>
      <a:tailEnd type="none" w="med" len="med"/>
    </a:ln>
  </c:spPr>
  <c:txPr>
    <a:bodyPr/>
    <a:lstStyle/>
    <a:p>
      <a:pPr>
        <a:defRPr sz="1095" b="0" i="0" u="none" strike="noStrike" baseline="0">
          <a:solidFill>
            <a:srgbClr val="000000"/>
          </a:solidFill>
          <a:latin typeface="+mn-lt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DC1C6-9B13-451C-9F0F-DE635F716B87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4C149-AF63-4027-AF7A-83592BA5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3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1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1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9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3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3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9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6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3940-844D-4FBD-A9C1-B381BA0A9618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E68F-0BC8-4633-90D9-E56A9EA9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6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164" y="2669059"/>
            <a:ext cx="10140005" cy="16527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Election 2016:</a:t>
            </a:r>
            <a:br>
              <a:rPr lang="en-US" dirty="0" smtClean="0"/>
            </a:br>
            <a:r>
              <a:rPr lang="en-US" dirty="0" smtClean="0"/>
              <a:t>An Analysis of US &amp; Florida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6525"/>
            <a:ext cx="9144000" cy="1655762"/>
          </a:xfrm>
        </p:spPr>
        <p:txBody>
          <a:bodyPr/>
          <a:lstStyle/>
          <a:p>
            <a:r>
              <a:rPr lang="en-US" sz="3200" dirty="0" smtClean="0"/>
              <a:t>Aubrey Jewett, PhD</a:t>
            </a:r>
          </a:p>
          <a:p>
            <a:r>
              <a:rPr lang="en-US" sz="1800" dirty="0" smtClean="0"/>
              <a:t>University of Central Florida</a:t>
            </a:r>
          </a:p>
          <a:p>
            <a:r>
              <a:rPr lang="en-US" sz="1800" dirty="0" smtClean="0"/>
              <a:t>Department of Political Science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844" y="573088"/>
            <a:ext cx="298132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64" y="478953"/>
            <a:ext cx="2981325" cy="1743075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8314"/>
            <a:ext cx="2062518" cy="266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44" y="4454909"/>
            <a:ext cx="3274156" cy="21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454909"/>
            <a:ext cx="3521288" cy="239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7164" y="2222028"/>
            <a:ext cx="2981325" cy="37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“Stronger Together”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5843" y="2316163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“Make America Great Again”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7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86" y="0"/>
            <a:ext cx="11256580" cy="92764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Republican Domination of State Government Nationwide Continues</a:t>
            </a:r>
            <a:br>
              <a:rPr lang="en-US" sz="2800" dirty="0" smtClean="0"/>
            </a:br>
            <a:r>
              <a:rPr lang="en-US" sz="2800" dirty="0" smtClean="0"/>
              <a:t>GOP Strength Since 2014 the Highest Since the Civil War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69" y="1103587"/>
            <a:ext cx="4570839" cy="28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0" y="4033015"/>
            <a:ext cx="4570839" cy="28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56488"/>
            <a:ext cx="4784342" cy="282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9821" y="1103587"/>
            <a:ext cx="5888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Legislative Chambers: GOP 68 to Dem 31 (2016 Net D +1)</a:t>
            </a:r>
          </a:p>
          <a:p>
            <a:r>
              <a:rPr lang="en-US" dirty="0" smtClean="0"/>
              <a:t>Legislature Both Chambers: GOP 32 to Dem 13</a:t>
            </a:r>
          </a:p>
          <a:p>
            <a:r>
              <a:rPr lang="en-US" dirty="0"/>
              <a:t>	GOP States </a:t>
            </a:r>
            <a:r>
              <a:rPr lang="en-US" dirty="0" smtClean="0"/>
              <a:t>61% </a:t>
            </a:r>
            <a:r>
              <a:rPr lang="en-US" dirty="0"/>
              <a:t>of population to Dem States </a:t>
            </a:r>
            <a:r>
              <a:rPr lang="en-US" dirty="0" smtClean="0"/>
              <a:t>28%</a:t>
            </a:r>
          </a:p>
          <a:p>
            <a:r>
              <a:rPr lang="en-US" dirty="0" smtClean="0"/>
              <a:t>Governorships: GOP 33 to Dem 16 (AK Ind.) (2016 Net R +2)</a:t>
            </a:r>
          </a:p>
          <a:p>
            <a:r>
              <a:rPr lang="en-US" dirty="0"/>
              <a:t>	</a:t>
            </a:r>
            <a:r>
              <a:rPr lang="en-US" dirty="0" smtClean="0"/>
              <a:t>GOP States 60% of population to Dem States 40%</a:t>
            </a:r>
          </a:p>
          <a:p>
            <a:r>
              <a:rPr lang="en-US" dirty="0" smtClean="0"/>
              <a:t>Trifectas*: GOP 25 outright + 2 to Dem 6 outright  + 2</a:t>
            </a:r>
          </a:p>
          <a:p>
            <a:r>
              <a:rPr lang="en-US" dirty="0"/>
              <a:t>	</a:t>
            </a:r>
            <a:r>
              <a:rPr lang="en-US" dirty="0" smtClean="0"/>
              <a:t>GOP States 56% of population to Dem States 19%</a:t>
            </a:r>
            <a:endParaRPr lang="en-US" dirty="0"/>
          </a:p>
          <a:p>
            <a:r>
              <a:rPr lang="en-US" dirty="0" smtClean="0"/>
              <a:t>* One party controls legislature and governor’s office outright or has veto-proof legislative majority that can override the governor of the opposite party.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5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66" y="18800"/>
            <a:ext cx="10515600" cy="184941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Florida Legislature: Republicans Maintain Strong Majorities</a:t>
            </a:r>
            <a:br>
              <a:rPr lang="en-US" sz="2800" b="1" dirty="0" smtClean="0"/>
            </a:br>
            <a:r>
              <a:rPr lang="en-US" sz="2800" b="1" dirty="0" smtClean="0"/>
              <a:t>Democrats Make Small Gains, Underperform Expectations</a:t>
            </a:r>
            <a:br>
              <a:rPr lang="en-US" sz="2800" b="1" dirty="0" smtClean="0"/>
            </a:br>
            <a:r>
              <a:rPr lang="en-US" sz="1300" b="1" dirty="0" smtClean="0"/>
              <a:t> </a:t>
            </a:r>
            <a:r>
              <a:rPr lang="en-US" sz="2800" b="1" dirty="0" smtClean="0"/>
              <a:t>Voter Registration: Democrats still ahead but GOP cuts lead</a:t>
            </a:r>
            <a:br>
              <a:rPr lang="en-US" sz="2800" b="1" dirty="0" smtClean="0"/>
            </a:br>
            <a:r>
              <a:rPr lang="en-US" sz="2800" b="1" dirty="0" smtClean="0"/>
              <a:t>Other Voters (NPAs and 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Parties) Continue Rapid Rise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66" y="1846291"/>
            <a:ext cx="10515600" cy="244193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2016 Election Results Florida House: </a:t>
            </a:r>
            <a:r>
              <a:rPr lang="en-US" sz="2000" dirty="0" smtClean="0">
                <a:solidFill>
                  <a:srgbClr val="FF0000"/>
                </a:solidFill>
              </a:rPr>
              <a:t>79 Republicans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0070C0"/>
                </a:solidFill>
              </a:rPr>
              <a:t>41 Democrats </a:t>
            </a:r>
            <a:r>
              <a:rPr lang="en-US" sz="2000" dirty="0" smtClean="0"/>
              <a:t>(Pre-Election </a:t>
            </a:r>
            <a:r>
              <a:rPr lang="en-US" sz="2000" dirty="0" smtClean="0">
                <a:solidFill>
                  <a:srgbClr val="FF0000"/>
                </a:solidFill>
              </a:rPr>
              <a:t>81 </a:t>
            </a:r>
            <a:r>
              <a:rPr lang="en-US" sz="2000" dirty="0" smtClean="0"/>
              <a:t>to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39)</a:t>
            </a:r>
            <a:r>
              <a:rPr lang="en-US" sz="2000" dirty="0" smtClean="0"/>
              <a:t>.</a:t>
            </a:r>
            <a:r>
              <a:rPr lang="en-US" sz="2000" dirty="0" smtClean="0"/>
              <a:t>	</a:t>
            </a:r>
            <a:r>
              <a:rPr lang="en-US" sz="2000" dirty="0" smtClean="0"/>
              <a:t>Democratic turnout was expected to be higher than in the 2014 and erase gains made by 	Republicans in the midterm election. </a:t>
            </a:r>
            <a:r>
              <a:rPr lang="en-US" sz="2000" dirty="0" smtClean="0"/>
              <a:t>However Dems gained just 2 seats.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2016 Election Results Florida Senate: </a:t>
            </a:r>
            <a:r>
              <a:rPr lang="en-US" sz="2000" dirty="0" smtClean="0">
                <a:solidFill>
                  <a:srgbClr val="FF0000"/>
                </a:solidFill>
              </a:rPr>
              <a:t>25 Republicans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0070C0"/>
                </a:solidFill>
              </a:rPr>
              <a:t>15 Democrats </a:t>
            </a:r>
            <a:r>
              <a:rPr lang="en-US" sz="2000" dirty="0" smtClean="0"/>
              <a:t>(Pre-Election </a:t>
            </a:r>
            <a:r>
              <a:rPr lang="en-US" sz="2000" dirty="0" smtClean="0">
                <a:solidFill>
                  <a:srgbClr val="FF0000"/>
                </a:solidFill>
              </a:rPr>
              <a:t>26 </a:t>
            </a:r>
            <a:r>
              <a:rPr lang="en-US" sz="2000" dirty="0" smtClean="0"/>
              <a:t>to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14)</a:t>
            </a:r>
            <a:r>
              <a:rPr lang="en-US" sz="2000" dirty="0" smtClean="0"/>
              <a:t>.</a:t>
            </a:r>
            <a:r>
              <a:rPr lang="en-US" sz="2000" dirty="0" smtClean="0">
                <a:solidFill>
                  <a:srgbClr val="0070C0"/>
                </a:solidFill>
              </a:rPr>
              <a:t>	</a:t>
            </a:r>
            <a:r>
              <a:rPr lang="en-US" sz="2000" dirty="0" smtClean="0"/>
              <a:t>Democrats were expected to close the gap as all Florida Senate seats were redrawn for 	2016 because of the Fair Districts lawsuit and 50% had majority Democratic </a:t>
            </a:r>
            <a:r>
              <a:rPr lang="en-US" sz="2000" dirty="0" smtClean="0"/>
              <a:t>r</a:t>
            </a:r>
            <a:r>
              <a:rPr lang="en-US" sz="2000" dirty="0" smtClean="0"/>
              <a:t>egistration. 	However Dems gained just 1 seat.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2016 Voter Registration: </a:t>
            </a:r>
            <a:r>
              <a:rPr lang="en-US" sz="2000" dirty="0" smtClean="0">
                <a:solidFill>
                  <a:schemeClr val="accent5"/>
                </a:solidFill>
              </a:rPr>
              <a:t>Dem. 37.9%</a:t>
            </a:r>
            <a:r>
              <a:rPr lang="en-US" sz="2000" dirty="0" smtClean="0">
                <a:solidFill>
                  <a:srgbClr val="0070C0"/>
                </a:solidFill>
              </a:rPr>
              <a:t>,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Rep. 35.4%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Other/NPA 26.7% </a:t>
            </a:r>
            <a:r>
              <a:rPr lang="en-US" sz="2000" dirty="0" smtClean="0"/>
              <a:t>(2012 </a:t>
            </a:r>
            <a:r>
              <a:rPr lang="en-US" sz="2000" dirty="0" smtClean="0">
                <a:solidFill>
                  <a:srgbClr val="0070C0"/>
                </a:solidFill>
              </a:rPr>
              <a:t>D 40.1</a:t>
            </a:r>
            <a:r>
              <a:rPr lang="en-US" sz="2000" dirty="0" smtClean="0">
                <a:solidFill>
                  <a:schemeClr val="accent5"/>
                </a:solidFill>
              </a:rPr>
              <a:t>,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R 35.4,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O 24.5</a:t>
            </a:r>
            <a:r>
              <a:rPr lang="en-US" sz="2000" dirty="0" smtClean="0"/>
              <a:t>)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66" y="265670"/>
            <a:ext cx="1524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4" y="168577"/>
            <a:ext cx="1524132" cy="1444877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028416"/>
              </p:ext>
            </p:extLst>
          </p:nvPr>
        </p:nvGraphicFramePr>
        <p:xfrm>
          <a:off x="6348577" y="4114800"/>
          <a:ext cx="4933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148851"/>
              </p:ext>
            </p:extLst>
          </p:nvPr>
        </p:nvGraphicFramePr>
        <p:xfrm>
          <a:off x="554421" y="4146330"/>
          <a:ext cx="5444358" cy="271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3253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63" y="0"/>
            <a:ext cx="11662212" cy="96706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Florida </a:t>
            </a:r>
            <a:r>
              <a:rPr lang="en-US" sz="2800" dirty="0" smtClean="0"/>
              <a:t>had </a:t>
            </a:r>
            <a:r>
              <a:rPr lang="en-US" sz="2800" dirty="0" smtClean="0"/>
              <a:t>4 Proposed Constitutional Amendments on the Ballot</a:t>
            </a:r>
            <a:r>
              <a:rPr lang="en-US" sz="2800" dirty="0" smtClean="0"/>
              <a:t>!</a:t>
            </a:r>
            <a:br>
              <a:rPr lang="en-US" sz="2800" dirty="0" smtClean="0"/>
            </a:br>
            <a:r>
              <a:rPr lang="en-US" sz="2800" dirty="0" smtClean="0"/>
              <a:t>Voters Love Tax Breaks, Give Medical Cannabis a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Look, Defeat Faux Pro Solar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3946"/>
            <a:ext cx="12192000" cy="321518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No. 1 Rights </a:t>
            </a:r>
            <a:r>
              <a:rPr lang="en-US" sz="2400" dirty="0"/>
              <a:t>of Electricity Consumers Regarding Solar Energy </a:t>
            </a:r>
            <a:r>
              <a:rPr lang="en-US" sz="2400" dirty="0" smtClean="0"/>
              <a:t>Choice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FAILS 51% Yes – 49% No</a:t>
            </a:r>
            <a:endParaRPr lang="en-US" sz="2400" dirty="0" smtClean="0"/>
          </a:p>
          <a:p>
            <a:r>
              <a:rPr lang="en-US" sz="2400" dirty="0" smtClean="0"/>
              <a:t>No. </a:t>
            </a:r>
            <a:r>
              <a:rPr lang="en-US" sz="2400" dirty="0"/>
              <a:t>2 Use of Marijuana for Debilitating Medical </a:t>
            </a:r>
            <a:r>
              <a:rPr lang="en-US" sz="2400" dirty="0" smtClean="0"/>
              <a:t>Conditions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PASSES 71</a:t>
            </a:r>
            <a:r>
              <a:rPr lang="en-US" sz="2400" dirty="0"/>
              <a:t>% Yes – </a:t>
            </a:r>
            <a:r>
              <a:rPr lang="en-US" sz="2400" dirty="0" smtClean="0"/>
              <a:t>29</a:t>
            </a:r>
            <a:r>
              <a:rPr lang="en-US" sz="2400" dirty="0"/>
              <a:t>% No</a:t>
            </a:r>
            <a:endParaRPr lang="en-US" sz="2400" dirty="0" smtClean="0"/>
          </a:p>
          <a:p>
            <a:r>
              <a:rPr lang="en-US" sz="2400" dirty="0" smtClean="0"/>
              <a:t>No. </a:t>
            </a:r>
            <a:r>
              <a:rPr lang="en-US" sz="2400" dirty="0"/>
              <a:t>3 Tax Exemption for Totally and Permanently Disabled First </a:t>
            </a:r>
            <a:r>
              <a:rPr lang="en-US" sz="2400" dirty="0"/>
              <a:t>Responders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PASSES 84% </a:t>
            </a:r>
            <a:r>
              <a:rPr lang="en-US" sz="2400" dirty="0"/>
              <a:t>Yes – </a:t>
            </a:r>
            <a:r>
              <a:rPr lang="en-US" sz="2400" dirty="0" smtClean="0"/>
              <a:t>16% </a:t>
            </a:r>
            <a:r>
              <a:rPr lang="en-US" sz="2400" dirty="0"/>
              <a:t>No</a:t>
            </a:r>
            <a:endParaRPr lang="en-US" sz="2400" dirty="0" smtClean="0"/>
          </a:p>
          <a:p>
            <a:r>
              <a:rPr lang="en-US" sz="2400" dirty="0" smtClean="0"/>
              <a:t>No. </a:t>
            </a:r>
            <a:r>
              <a:rPr lang="en-US" sz="2400" dirty="0"/>
              <a:t>5 Homestead Tax Exemption for Certain Senior, Low‐Income, Long‐Term </a:t>
            </a:r>
            <a:r>
              <a:rPr lang="en-US" sz="2400" dirty="0"/>
              <a:t>Residents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PASSES 78% </a:t>
            </a:r>
            <a:r>
              <a:rPr lang="en-US" sz="2400" dirty="0"/>
              <a:t>Yes – </a:t>
            </a:r>
            <a:r>
              <a:rPr lang="en-US" sz="2400" dirty="0" smtClean="0"/>
              <a:t>22% </a:t>
            </a:r>
            <a:r>
              <a:rPr lang="en-US" sz="2400" dirty="0"/>
              <a:t>No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785763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45905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4938435"/>
            <a:ext cx="2224087" cy="144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4785763"/>
            <a:ext cx="3086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4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2949"/>
          </a:xfrm>
        </p:spPr>
        <p:txBody>
          <a:bodyPr/>
          <a:lstStyle/>
          <a:p>
            <a:pPr algn="ctr"/>
            <a:r>
              <a:rPr lang="en-US" dirty="0" smtClean="0"/>
              <a:t>Conclusions: Recap and a Look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2" y="590463"/>
            <a:ext cx="11687174" cy="438270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Trump won the electoral college but lost the popular vote (2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time in 16 years). National polls and most state polls were accurate. Look for attempts to change or work around the Electoral College.</a:t>
            </a:r>
            <a:endParaRPr lang="en-US" sz="2400" dirty="0" smtClean="0"/>
          </a:p>
          <a:p>
            <a:r>
              <a:rPr lang="en-US" sz="2400" dirty="0" smtClean="0"/>
              <a:t>Florida </a:t>
            </a:r>
            <a:r>
              <a:rPr lang="en-US" sz="2400" dirty="0" smtClean="0"/>
              <a:t>is the most important battleground state </a:t>
            </a:r>
            <a:r>
              <a:rPr lang="en-US" sz="2400" dirty="0" smtClean="0"/>
              <a:t>and will most likely remain that way for some time. It </a:t>
            </a:r>
            <a:r>
              <a:rPr lang="en-US" sz="2400" dirty="0" smtClean="0"/>
              <a:t>has the most electoral </a:t>
            </a:r>
            <a:r>
              <a:rPr lang="en-US" sz="2400" dirty="0" smtClean="0"/>
              <a:t>votes, is evenly divided, and swings!</a:t>
            </a:r>
            <a:endParaRPr lang="en-US" sz="2400" dirty="0" smtClean="0"/>
          </a:p>
          <a:p>
            <a:r>
              <a:rPr lang="en-US" sz="2400" dirty="0" smtClean="0"/>
              <a:t>GOP controls the US Senate &amp; Marco Rubio’s victory helped – will he run for president again? Three term FL Democrat Bill Nelson’s reelection in 2018 is not a given in an off year election.</a:t>
            </a:r>
            <a:endParaRPr lang="en-US" sz="2400" dirty="0" smtClean="0"/>
          </a:p>
          <a:p>
            <a:r>
              <a:rPr lang="en-US" sz="2400" dirty="0" smtClean="0"/>
              <a:t>GOP controls the US House and Florida’s 16 Republican wins helped!  </a:t>
            </a:r>
            <a:r>
              <a:rPr lang="en-US" sz="2400" dirty="0" smtClean="0"/>
              <a:t>Democrats </a:t>
            </a:r>
            <a:r>
              <a:rPr lang="en-US" sz="2400" dirty="0" smtClean="0"/>
              <a:t>gained one seat in FL (11 total), but may find it hard to hold on to District 10 in the midterm.</a:t>
            </a:r>
            <a:endParaRPr lang="en-US" sz="2400" dirty="0" smtClean="0"/>
          </a:p>
          <a:p>
            <a:r>
              <a:rPr lang="en-US" sz="2400" dirty="0" smtClean="0"/>
              <a:t>GOP has a large majority in the FL legislature. Democrats have long believed gerrymandering was their main problem. </a:t>
            </a:r>
            <a:r>
              <a:rPr lang="en-US" sz="2400" dirty="0" smtClean="0"/>
              <a:t>But clearly they must look elsewhere to become competitive: candidates, organization, money, &amp; message.</a:t>
            </a:r>
            <a:endParaRPr lang="en-US" sz="2400" dirty="0" smtClean="0"/>
          </a:p>
          <a:p>
            <a:r>
              <a:rPr lang="en-US" sz="2400" dirty="0" smtClean="0"/>
              <a:t>Advice to Republicans: With great power comes great responsibility! (Spiderman / Stan Lee)</a:t>
            </a:r>
          </a:p>
          <a:p>
            <a:r>
              <a:rPr lang="en-US" sz="2400" dirty="0" smtClean="0"/>
              <a:t>Advice to Democrats: Tough times never last, tough people do! (Reverend Rober</a:t>
            </a:r>
            <a:r>
              <a:rPr lang="en-US" sz="2400" dirty="0" smtClean="0"/>
              <a:t>t Schuller)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208" y="5000100"/>
            <a:ext cx="1524000" cy="14859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5000100"/>
            <a:ext cx="23431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11" y="5000100"/>
            <a:ext cx="1374061" cy="16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30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63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Trump Wins </a:t>
            </a:r>
            <a:r>
              <a:rPr lang="en-US" sz="3600" b="1" dirty="0" smtClean="0"/>
              <a:t>Electoral College, Loses Popular Vote</a:t>
            </a:r>
            <a:br>
              <a:rPr lang="en-US" sz="3600" b="1" dirty="0" smtClean="0"/>
            </a:br>
            <a:r>
              <a:rPr lang="en-US" sz="3600" b="1" dirty="0" smtClean="0"/>
              <a:t>Republicans Dominate State and National Elections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Pre-election Polls Are Usually Accurate, Except When They’re Not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1" y="1739128"/>
            <a:ext cx="11966028" cy="5118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National polls </a:t>
            </a:r>
            <a:r>
              <a:rPr lang="en-US" dirty="0" smtClean="0"/>
              <a:t>accurate (Clinton “won”), but national popular vote doesn’t matter.</a:t>
            </a:r>
            <a:endParaRPr lang="en-US" dirty="0" smtClean="0"/>
          </a:p>
          <a:p>
            <a:r>
              <a:rPr lang="en-US" dirty="0" smtClean="0"/>
              <a:t>Trump is president </a:t>
            </a:r>
            <a:r>
              <a:rPr lang="en-US" dirty="0" smtClean="0"/>
              <a:t>because he won the most </a:t>
            </a:r>
            <a:r>
              <a:rPr lang="en-US" dirty="0" smtClean="0"/>
              <a:t>electoral votes including Rust Belt upsets (most state polls were accurate, but Rust Belt state polls underestimated Trump vote).</a:t>
            </a:r>
            <a:endParaRPr lang="en-US" dirty="0" smtClean="0"/>
          </a:p>
          <a:p>
            <a:r>
              <a:rPr lang="en-US" dirty="0" smtClean="0"/>
              <a:t>FL “swung”, Trump won, polls were accurate, and FL’s #1 (as a battleground).</a:t>
            </a:r>
          </a:p>
          <a:p>
            <a:r>
              <a:rPr lang="en-US" dirty="0" smtClean="0"/>
              <a:t>GOP keeps the majority in the US Senate, Dems under perform expectations.</a:t>
            </a:r>
          </a:p>
          <a:p>
            <a:r>
              <a:rPr lang="en-US" dirty="0" smtClean="0"/>
              <a:t>Rubio wins FL US </a:t>
            </a:r>
            <a:r>
              <a:rPr lang="en-US" dirty="0" smtClean="0"/>
              <a:t>Senate </a:t>
            </a:r>
            <a:r>
              <a:rPr lang="en-US" dirty="0" smtClean="0"/>
              <a:t>seat (outpolls Trump in FL), </a:t>
            </a:r>
            <a:r>
              <a:rPr lang="en-US" dirty="0" smtClean="0"/>
              <a:t>polls were accurate.</a:t>
            </a:r>
            <a:endParaRPr lang="en-US" dirty="0" smtClean="0"/>
          </a:p>
          <a:p>
            <a:r>
              <a:rPr lang="en-US" dirty="0" smtClean="0"/>
              <a:t>GOP keeps strong majority </a:t>
            </a:r>
            <a:r>
              <a:rPr lang="en-US" dirty="0"/>
              <a:t>in </a:t>
            </a:r>
            <a:r>
              <a:rPr lang="en-US" dirty="0" smtClean="0"/>
              <a:t>the US </a:t>
            </a:r>
            <a:r>
              <a:rPr lang="en-US" dirty="0" smtClean="0"/>
              <a:t>House, Dems </a:t>
            </a:r>
            <a:r>
              <a:rPr lang="en-US" dirty="0"/>
              <a:t>under perform expectations.</a:t>
            </a:r>
            <a:endParaRPr lang="en-US" dirty="0" smtClean="0"/>
          </a:p>
          <a:p>
            <a:r>
              <a:rPr lang="en-US" dirty="0" smtClean="0"/>
              <a:t>FL congressional: 4 toss ups</a:t>
            </a:r>
            <a:r>
              <a:rPr lang="en-US" dirty="0" smtClean="0"/>
              <a:t>, </a:t>
            </a:r>
            <a:r>
              <a:rPr lang="en-US" dirty="0"/>
              <a:t>GOP </a:t>
            </a:r>
            <a:r>
              <a:rPr lang="en-US" dirty="0" smtClean="0"/>
              <a:t>maintains lead (Dems gain 1), new faces/diversity</a:t>
            </a:r>
            <a:endParaRPr lang="en-US" dirty="0" smtClean="0"/>
          </a:p>
          <a:p>
            <a:r>
              <a:rPr lang="en-US" dirty="0" smtClean="0"/>
              <a:t>Republicans dominate state government nationwide (legislatures/governors).</a:t>
            </a:r>
            <a:endParaRPr lang="en-US" dirty="0" smtClean="0"/>
          </a:p>
          <a:p>
            <a:r>
              <a:rPr lang="en-US" dirty="0" smtClean="0"/>
              <a:t>FL </a:t>
            </a:r>
            <a:r>
              <a:rPr lang="en-US" dirty="0" smtClean="0"/>
              <a:t>legislature </a:t>
            </a:r>
            <a:r>
              <a:rPr lang="en-US" dirty="0" smtClean="0"/>
              <a:t>remains </a:t>
            </a:r>
            <a:r>
              <a:rPr lang="en-US" dirty="0" smtClean="0"/>
              <a:t>under </a:t>
            </a:r>
            <a:r>
              <a:rPr lang="en-US" dirty="0" smtClean="0"/>
              <a:t>firm GOP control, FL </a:t>
            </a:r>
            <a:r>
              <a:rPr lang="en-US" dirty="0" smtClean="0"/>
              <a:t>GOP closes gap in voter registration.</a:t>
            </a:r>
            <a:endParaRPr lang="en-US" dirty="0" smtClean="0"/>
          </a:p>
          <a:p>
            <a:r>
              <a:rPr lang="en-US" dirty="0" smtClean="0"/>
              <a:t>FL Constitution: Medical Marijuana Yes, Deceptive Solar No, Tax Breaks Yes.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National </a:t>
            </a:r>
            <a:r>
              <a:rPr lang="en-US" sz="3200" dirty="0" smtClean="0"/>
              <a:t>Vote: </a:t>
            </a:r>
            <a:r>
              <a:rPr lang="en-US" sz="3200" dirty="0"/>
              <a:t>Clinton </a:t>
            </a:r>
            <a:r>
              <a:rPr lang="en-US" sz="3200" dirty="0" smtClean="0"/>
              <a:t>65.5 mil </a:t>
            </a:r>
            <a:r>
              <a:rPr lang="en-US" sz="3200" dirty="0"/>
              <a:t>Trump </a:t>
            </a:r>
            <a:r>
              <a:rPr lang="en-US" sz="3200" dirty="0" smtClean="0"/>
              <a:t>62.8 mil (Clinton “wins” by 2.7 mil)</a:t>
            </a:r>
            <a:br>
              <a:rPr lang="en-US" sz="3200" dirty="0" smtClean="0"/>
            </a:br>
            <a:r>
              <a:rPr lang="en-US" sz="3200" dirty="0" smtClean="0"/>
              <a:t>National Polls Were Actually Quite Accurate on Average</a:t>
            </a:r>
            <a:br>
              <a:rPr lang="en-US" sz="3200" dirty="0" smtClean="0"/>
            </a:br>
            <a:r>
              <a:rPr lang="en-US" sz="3200" dirty="0" smtClean="0"/>
              <a:t>But </a:t>
            </a:r>
            <a:r>
              <a:rPr lang="en-US" sz="3200" dirty="0" smtClean="0"/>
              <a:t>National Vote Does Not Matter, Electoral College Vote </a:t>
            </a:r>
            <a:r>
              <a:rPr lang="en-US" sz="3200" dirty="0"/>
              <a:t>I</a:t>
            </a:r>
            <a:r>
              <a:rPr lang="en-US" sz="3200" dirty="0" smtClean="0"/>
              <a:t>s Everything!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8" y="3095446"/>
            <a:ext cx="553895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386"/>
            <a:ext cx="6553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1876" y="1683627"/>
            <a:ext cx="5272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National </a:t>
            </a:r>
            <a:r>
              <a:rPr lang="en-US" b="1" dirty="0"/>
              <a:t>Presidential Race: Predicted vs </a:t>
            </a:r>
            <a:r>
              <a:rPr lang="en-US" b="1" dirty="0" smtClean="0"/>
              <a:t>Actual</a:t>
            </a:r>
            <a:endParaRPr lang="en-US" dirty="0" smtClean="0"/>
          </a:p>
          <a:p>
            <a:pPr algn="ctr"/>
            <a:r>
              <a:rPr lang="en-US" dirty="0" smtClean="0"/>
              <a:t>Real Clear Politics Final Pre-Election Polling Average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Clinton 45.5%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Trump 42.2% </a:t>
            </a:r>
            <a:r>
              <a:rPr lang="en-US" dirty="0" smtClean="0"/>
              <a:t>Winner </a:t>
            </a:r>
            <a:r>
              <a:rPr lang="en-US" dirty="0" smtClean="0">
                <a:solidFill>
                  <a:schemeClr val="accent5"/>
                </a:solidFill>
              </a:rPr>
              <a:t>Clinton by 3.3%</a:t>
            </a:r>
          </a:p>
          <a:p>
            <a:pPr algn="ctr"/>
            <a:r>
              <a:rPr lang="en-US" dirty="0" smtClean="0"/>
              <a:t>Actual Results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Clinton 48.2%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Trump 46.2% </a:t>
            </a:r>
            <a:r>
              <a:rPr lang="en-US" dirty="0" smtClean="0"/>
              <a:t>Winner </a:t>
            </a:r>
            <a:r>
              <a:rPr lang="en-US" dirty="0" smtClean="0">
                <a:solidFill>
                  <a:schemeClr val="accent5"/>
                </a:solidFill>
              </a:rPr>
              <a:t>Clinton by 2.0%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1876" y="5657671"/>
            <a:ext cx="5352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polls underestimated vote for both candidates.</a:t>
            </a:r>
          </a:p>
          <a:p>
            <a:r>
              <a:rPr lang="en-US" dirty="0" smtClean="0"/>
              <a:t>Most polls had Trump vote lower than Margin of Error.</a:t>
            </a:r>
          </a:p>
          <a:p>
            <a:r>
              <a:rPr lang="en-US" dirty="0" smtClean="0"/>
              <a:t>Most polls overestimated vote for 3</a:t>
            </a:r>
            <a:r>
              <a:rPr lang="en-US" baseline="30000" dirty="0" smtClean="0"/>
              <a:t>rd</a:t>
            </a:r>
            <a:r>
              <a:rPr lang="en-US" dirty="0" smtClean="0"/>
              <a:t> Party Candidates.</a:t>
            </a:r>
          </a:p>
          <a:p>
            <a:r>
              <a:rPr lang="en-US" dirty="0" smtClean="0"/>
              <a:t>Late deciders went for Trump. </a:t>
            </a:r>
          </a:p>
        </p:txBody>
      </p:sp>
    </p:spTree>
    <p:extLst>
      <p:ext uri="{BB962C8B-B14F-4D97-AF65-F5344CB8AC3E}">
        <p14:creationId xmlns:p14="http://schemas.microsoft.com/office/powerpoint/2010/main" val="71800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Electoral College (270 to Win): Trump 306* (31 “states”) – Clinton 232 (21 “states”)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Some Predicted </a:t>
            </a:r>
            <a:r>
              <a:rPr lang="en-US" sz="2800" dirty="0" smtClean="0"/>
              <a:t>C</a:t>
            </a:r>
            <a:r>
              <a:rPr lang="en-US" sz="2800" dirty="0" smtClean="0"/>
              <a:t>lose Race </a:t>
            </a:r>
            <a:r>
              <a:rPr lang="en-US" sz="2800" dirty="0" smtClean="0"/>
              <a:t>(RCP Final No-Toss-Up Map: Clinton 272 to Trump 266)</a:t>
            </a:r>
            <a:br>
              <a:rPr lang="en-US" sz="2800" dirty="0" smtClean="0"/>
            </a:br>
            <a:r>
              <a:rPr lang="en-US" sz="2800" dirty="0" smtClean="0"/>
              <a:t>Media Bias &amp; Mistakes: Trump Win Unthinkable, History, &amp; MI, PA, WI Polls Off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9" y="1286697"/>
            <a:ext cx="70199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4" y="1479660"/>
            <a:ext cx="4906196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4" y="3382031"/>
            <a:ext cx="4906196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4" y="5438775"/>
            <a:ext cx="4906196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87108" y="1192104"/>
            <a:ext cx="110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Michigan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40312" y="3012699"/>
            <a:ext cx="1397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70637" y="5069443"/>
            <a:ext cx="113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Wisconsin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9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60173"/>
            <a:ext cx="10515600" cy="142426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Trumps Wins Florida 4.6 mil to Clinton 4.5 mil </a:t>
            </a:r>
            <a:br>
              <a:rPr lang="en-US" sz="3200" dirty="0" smtClean="0"/>
            </a:br>
            <a:r>
              <a:rPr lang="en-US" sz="3200" dirty="0" smtClean="0"/>
              <a:t>Florida Is a Swing State and a </a:t>
            </a:r>
            <a:r>
              <a:rPr lang="en-US" sz="3200" dirty="0" smtClean="0"/>
              <a:t>B</a:t>
            </a:r>
            <a:r>
              <a:rPr lang="en-US" sz="3200" dirty="0" smtClean="0"/>
              <a:t>attleground</a:t>
            </a:r>
            <a:br>
              <a:rPr lang="en-US" sz="3200" dirty="0" smtClean="0"/>
            </a:br>
            <a:r>
              <a:rPr lang="en-US" sz="3200" dirty="0" smtClean="0"/>
              <a:t>RCP Poll Average Predicted the Winner and Was Accurate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34572"/>
            <a:ext cx="639291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34" y="3089172"/>
            <a:ext cx="5617779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8098" y="1601006"/>
            <a:ext cx="5720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Florida </a:t>
            </a:r>
            <a:r>
              <a:rPr lang="en-US" b="1" dirty="0" smtClean="0"/>
              <a:t>Presidential </a:t>
            </a:r>
            <a:r>
              <a:rPr lang="en-US" b="1" dirty="0"/>
              <a:t>Race: Predicted vs </a:t>
            </a:r>
            <a:r>
              <a:rPr lang="en-US" b="1" dirty="0" smtClean="0"/>
              <a:t>Actual</a:t>
            </a:r>
            <a:endParaRPr lang="en-US" dirty="0" smtClean="0"/>
          </a:p>
          <a:p>
            <a:pPr algn="ctr"/>
            <a:r>
              <a:rPr lang="en-US" dirty="0" smtClean="0"/>
              <a:t>Real </a:t>
            </a:r>
            <a:r>
              <a:rPr lang="en-US" dirty="0"/>
              <a:t>Clear Politics Final Pre-Election Polling Average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Trump 46.6% </a:t>
            </a:r>
            <a:r>
              <a:rPr lang="en-US" dirty="0"/>
              <a:t>to </a:t>
            </a:r>
            <a:r>
              <a:rPr lang="en-US" dirty="0" smtClean="0">
                <a:solidFill>
                  <a:srgbClr val="0070C0"/>
                </a:solidFill>
              </a:rPr>
              <a:t>Clinton 46.4% </a:t>
            </a:r>
            <a:r>
              <a:rPr lang="en-US" dirty="0"/>
              <a:t>Winner </a:t>
            </a:r>
            <a:r>
              <a:rPr lang="en-US" dirty="0" smtClean="0">
                <a:solidFill>
                  <a:srgbClr val="FF0000"/>
                </a:solidFill>
              </a:rPr>
              <a:t>Trump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0.2%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Actual </a:t>
            </a:r>
            <a:r>
              <a:rPr lang="en-US" dirty="0" smtClean="0"/>
              <a:t>Results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Trump </a:t>
            </a:r>
            <a:r>
              <a:rPr lang="en-US" dirty="0" smtClean="0">
                <a:solidFill>
                  <a:srgbClr val="FF0000"/>
                </a:solidFill>
              </a:rPr>
              <a:t>48.6</a:t>
            </a:r>
            <a:r>
              <a:rPr lang="en-US" dirty="0">
                <a:solidFill>
                  <a:srgbClr val="FF0000"/>
                </a:solidFill>
              </a:rPr>
              <a:t>% </a:t>
            </a:r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Clinton </a:t>
            </a:r>
            <a:r>
              <a:rPr lang="en-US" dirty="0" smtClean="0">
                <a:solidFill>
                  <a:srgbClr val="0070C0"/>
                </a:solidFill>
              </a:rPr>
              <a:t>47.5% </a:t>
            </a:r>
            <a:r>
              <a:rPr lang="en-US" dirty="0"/>
              <a:t>Winner </a:t>
            </a:r>
            <a:r>
              <a:rPr lang="en-US" dirty="0">
                <a:solidFill>
                  <a:srgbClr val="FF0000"/>
                </a:solidFill>
              </a:rPr>
              <a:t>Trump by </a:t>
            </a:r>
            <a:r>
              <a:rPr lang="en-US" dirty="0" smtClean="0">
                <a:solidFill>
                  <a:srgbClr val="FF0000"/>
                </a:solidFill>
              </a:rPr>
              <a:t>1.1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28290"/>
            <a:ext cx="6392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were 10 lead changes between July and November!</a:t>
            </a:r>
          </a:p>
          <a:p>
            <a:r>
              <a:rPr lang="en-US" dirty="0" smtClean="0"/>
              <a:t>FL’s swing 24 year winning streak: D, R, R, D, D, R (only OH as good)</a:t>
            </a:r>
          </a:p>
          <a:p>
            <a:r>
              <a:rPr lang="en-US" dirty="0" smtClean="0"/>
              <a:t>Average victory margin during streak: &lt;3% (smallest of 50 states)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097" y="5090057"/>
            <a:ext cx="564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did Trump win FL by 1% after Obama won by 1%?</a:t>
            </a:r>
          </a:p>
          <a:p>
            <a:r>
              <a:rPr lang="en-US" dirty="0" smtClean="0"/>
              <a:t>Big surge in white rural and suburban voters.</a:t>
            </a:r>
          </a:p>
          <a:p>
            <a:r>
              <a:rPr lang="en-US" dirty="0" smtClean="0"/>
              <a:t>Kept gender and age gap relatively low.</a:t>
            </a:r>
          </a:p>
          <a:p>
            <a:r>
              <a:rPr lang="en-US" dirty="0" smtClean="0"/>
              <a:t>Kept losses among minorities relatively low (won Cubans)</a:t>
            </a:r>
          </a:p>
          <a:p>
            <a:r>
              <a:rPr lang="en-US" dirty="0" smtClean="0"/>
              <a:t>Late deciders went strongly for Trump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2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111823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Republicans Maintain Control </a:t>
            </a:r>
            <a:r>
              <a:rPr lang="en-US" sz="3200" dirty="0" smtClean="0"/>
              <a:t>of the </a:t>
            </a:r>
            <a:r>
              <a:rPr lang="en-US" sz="3200" dirty="0" smtClean="0"/>
              <a:t>Senate 52 - 48 (Assuming LA to GOP)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Democrats Pick </a:t>
            </a:r>
            <a:r>
              <a:rPr lang="en-US" sz="3200" dirty="0" smtClean="0"/>
              <a:t>U</a:t>
            </a:r>
            <a:r>
              <a:rPr lang="en-US" sz="3200" dirty="0" smtClean="0"/>
              <a:t>p/Flip </a:t>
            </a:r>
            <a:r>
              <a:rPr lang="en-US" sz="3200" dirty="0"/>
              <a:t>O</a:t>
            </a:r>
            <a:r>
              <a:rPr lang="en-US" sz="3200" dirty="0" smtClean="0"/>
              <a:t>nly 2 seats (IL &amp; NH)</a:t>
            </a:r>
            <a:br>
              <a:rPr lang="en-US" sz="3200" dirty="0" smtClean="0"/>
            </a:br>
            <a:r>
              <a:rPr lang="en-US" sz="3200" dirty="0" smtClean="0"/>
              <a:t>GOP Wins 6 out of 8 Toss Up Races – Trump Coattails?</a:t>
            </a:r>
            <a:endParaRPr lang="en-US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1844565"/>
            <a:ext cx="5706473" cy="380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66" y="1726324"/>
            <a:ext cx="5417589" cy="513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262" y="1442545"/>
            <a:ext cx="487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RCP Pre-Election Predictions Based on Polls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87967" y="1349109"/>
            <a:ext cx="541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2016 Senate Election Results (LA Runoff Pending 12/10)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0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1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GOP Wins FL US Senate Race:</a:t>
            </a:r>
            <a:r>
              <a:rPr lang="en-US" sz="3200" dirty="0" smtClean="0"/>
              <a:t> Rubio 4.8 mil to Murphy 4.1 mil.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RCP Poll Average Predicted the Winner and Was Fairly Accurate</a:t>
            </a:r>
            <a:br>
              <a:rPr lang="en-US" sz="3200" dirty="0" smtClean="0"/>
            </a:br>
            <a:r>
              <a:rPr lang="en-US" sz="3200" dirty="0" smtClean="0"/>
              <a:t>Power of Incumbency for FL Senate Race: Bill Nelson in 2018?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5" y="1876425"/>
            <a:ext cx="65341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4938" y="1876425"/>
            <a:ext cx="53970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Florida Senate Race: Predicted vs Actual</a:t>
            </a:r>
          </a:p>
          <a:p>
            <a:pPr algn="ctr"/>
            <a:r>
              <a:rPr lang="en-US" dirty="0" smtClean="0"/>
              <a:t>Real </a:t>
            </a:r>
            <a:r>
              <a:rPr lang="en-US" dirty="0"/>
              <a:t>Clear Politics Final Pre-Election Polling Average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Rubio 48.5% </a:t>
            </a:r>
            <a:r>
              <a:rPr lang="en-US" dirty="0"/>
              <a:t>to </a:t>
            </a:r>
            <a:r>
              <a:rPr lang="en-US" dirty="0" smtClean="0">
                <a:solidFill>
                  <a:schemeClr val="accent5"/>
                </a:solidFill>
              </a:rPr>
              <a:t>Murphy 44.8% </a:t>
            </a:r>
            <a:r>
              <a:rPr lang="en-US" dirty="0"/>
              <a:t>Winner </a:t>
            </a:r>
            <a:r>
              <a:rPr lang="en-US" dirty="0" smtClean="0">
                <a:solidFill>
                  <a:srgbClr val="FF0000"/>
                </a:solidFill>
              </a:rPr>
              <a:t>Rubio </a:t>
            </a:r>
            <a:r>
              <a:rPr lang="en-US" dirty="0">
                <a:solidFill>
                  <a:srgbClr val="FF0000"/>
                </a:solidFill>
              </a:rPr>
              <a:t>by 3</a:t>
            </a:r>
            <a:r>
              <a:rPr lang="en-US" dirty="0" smtClean="0">
                <a:solidFill>
                  <a:srgbClr val="FF0000"/>
                </a:solidFill>
              </a:rPr>
              <a:t>.7%</a:t>
            </a:r>
          </a:p>
          <a:p>
            <a:pPr algn="ctr"/>
            <a:r>
              <a:rPr lang="en-US" dirty="0" smtClean="0"/>
              <a:t>Actual Results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Rubio </a:t>
            </a:r>
            <a:r>
              <a:rPr lang="en-US" dirty="0" smtClean="0">
                <a:solidFill>
                  <a:srgbClr val="FF0000"/>
                </a:solidFill>
              </a:rPr>
              <a:t>52% </a:t>
            </a:r>
            <a:r>
              <a:rPr lang="en-US" dirty="0"/>
              <a:t>to </a:t>
            </a:r>
            <a:r>
              <a:rPr lang="en-US" dirty="0">
                <a:solidFill>
                  <a:schemeClr val="accent5"/>
                </a:solidFill>
              </a:rPr>
              <a:t>Murphy </a:t>
            </a:r>
            <a:r>
              <a:rPr lang="en-US" dirty="0" smtClean="0">
                <a:solidFill>
                  <a:schemeClr val="accent5"/>
                </a:solidFill>
              </a:rPr>
              <a:t>44.3% </a:t>
            </a:r>
            <a:r>
              <a:rPr lang="en-US" dirty="0"/>
              <a:t>Winner </a:t>
            </a:r>
            <a:r>
              <a:rPr lang="en-US" dirty="0">
                <a:solidFill>
                  <a:srgbClr val="FF0000"/>
                </a:solidFill>
              </a:rPr>
              <a:t>Rubio by 7.7%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Florida Senate Race Summary</a:t>
            </a:r>
          </a:p>
          <a:p>
            <a:r>
              <a:rPr lang="en-US" dirty="0" smtClean="0"/>
              <a:t>Murphy thought he was getting into an open seat race.</a:t>
            </a:r>
            <a:endParaRPr lang="en-US" dirty="0"/>
          </a:p>
          <a:p>
            <a:r>
              <a:rPr lang="en-US" dirty="0" smtClean="0"/>
              <a:t>Once Rubio reentered the race he never trailed.</a:t>
            </a:r>
          </a:p>
          <a:p>
            <a:r>
              <a:rPr lang="en-US" dirty="0" smtClean="0"/>
              <a:t>Rubio won by a larger margin than Trump.</a:t>
            </a:r>
          </a:p>
          <a:p>
            <a:r>
              <a:rPr lang="en-US" dirty="0" smtClean="0"/>
              <a:t>Rubio did much better among Hispanics.</a:t>
            </a:r>
          </a:p>
          <a:p>
            <a:r>
              <a:rPr lang="en-US" dirty="0" smtClean="0"/>
              <a:t>Murphy’s outside support waned over last 2 weeks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275" y="3346269"/>
            <a:ext cx="2630194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903" y="3346269"/>
            <a:ext cx="263809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5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Republicans Maintain Large Majority in US House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GOP Wins </a:t>
            </a:r>
            <a:r>
              <a:rPr lang="en-US" sz="3200" dirty="0" smtClean="0"/>
              <a:t>Most Toss Ups; </a:t>
            </a:r>
            <a:r>
              <a:rPr lang="en-US" sz="3200" dirty="0" smtClean="0"/>
              <a:t>Dems net gain just 6 seats</a:t>
            </a:r>
            <a:endParaRPr lang="en-US" sz="3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0331"/>
            <a:ext cx="5860514" cy="49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420" y="1190323"/>
            <a:ext cx="550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 Election US House: 246 R to 186 D</a:t>
            </a:r>
          </a:p>
          <a:p>
            <a:pPr algn="ctr"/>
            <a:r>
              <a:rPr lang="en-US" dirty="0" smtClean="0"/>
              <a:t>RCP Final US House Pre-Election Prediction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14" y="1883556"/>
            <a:ext cx="6188786" cy="482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49607" y="11824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2016 US House Election Results: 240 </a:t>
            </a:r>
            <a:r>
              <a:rPr lang="en-US" dirty="0"/>
              <a:t>R to </a:t>
            </a:r>
            <a:r>
              <a:rPr lang="en-US" dirty="0" smtClean="0"/>
              <a:t>195 </a:t>
            </a:r>
            <a:r>
              <a:rPr lang="en-US" dirty="0"/>
              <a:t>D</a:t>
            </a:r>
          </a:p>
          <a:p>
            <a:pPr algn="ctr"/>
            <a:r>
              <a:rPr lang="en-US" dirty="0" smtClean="0"/>
              <a:t>(Pending Results of 2 LA House Races on 12/10)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1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7455"/>
            <a:ext cx="7772400" cy="634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447675"/>
            <a:ext cx="4958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 House: </a:t>
            </a:r>
            <a:r>
              <a:rPr lang="en-US" sz="2800" dirty="0" smtClean="0"/>
              <a:t>Florida </a:t>
            </a:r>
            <a:r>
              <a:rPr lang="en-US" sz="2800" dirty="0"/>
              <a:t>Delegation</a:t>
            </a:r>
            <a:br>
              <a:rPr lang="en-US" sz="2800" dirty="0"/>
            </a:br>
            <a:r>
              <a:rPr lang="en-US" sz="2800" dirty="0" smtClean="0"/>
              <a:t>Pre-Election: </a:t>
            </a:r>
            <a:r>
              <a:rPr lang="en-US" sz="2800" dirty="0">
                <a:solidFill>
                  <a:srgbClr val="FF0000"/>
                </a:solidFill>
              </a:rPr>
              <a:t>17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Rep.</a:t>
            </a:r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0070C0"/>
                </a:solidFill>
              </a:rPr>
              <a:t>10 </a:t>
            </a:r>
            <a:r>
              <a:rPr lang="en-US" sz="2800" dirty="0">
                <a:solidFill>
                  <a:srgbClr val="0070C0"/>
                </a:solidFill>
              </a:rPr>
              <a:t>Dem.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2016 Results: </a:t>
            </a:r>
            <a:r>
              <a:rPr lang="en-US" sz="2800" dirty="0" smtClean="0">
                <a:solidFill>
                  <a:srgbClr val="FF0000"/>
                </a:solidFill>
              </a:rPr>
              <a:t>16 </a:t>
            </a:r>
            <a:r>
              <a:rPr lang="en-US" sz="2800" dirty="0">
                <a:solidFill>
                  <a:srgbClr val="FF0000"/>
                </a:solidFill>
              </a:rPr>
              <a:t>Rep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0070C0"/>
                </a:solidFill>
              </a:rPr>
              <a:t>11 Dem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1990725"/>
            <a:ext cx="9210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All </a:t>
            </a:r>
            <a:r>
              <a:rPr lang="en-US" sz="2000" dirty="0" smtClean="0"/>
              <a:t>FL US House </a:t>
            </a:r>
            <a:r>
              <a:rPr lang="en-US" sz="2000" dirty="0"/>
              <a:t>seats redrawn for </a:t>
            </a:r>
            <a:r>
              <a:rPr lang="en-US" sz="2000" dirty="0" smtClean="0"/>
              <a:t>2016</a:t>
            </a:r>
            <a:endParaRPr lang="en-US" sz="2000" dirty="0"/>
          </a:p>
          <a:p>
            <a:r>
              <a:rPr lang="en-US" sz="2000" dirty="0"/>
              <a:t>Even with </a:t>
            </a:r>
            <a:r>
              <a:rPr lang="en-US" sz="2000" dirty="0" smtClean="0"/>
              <a:t>Fair Districts </a:t>
            </a:r>
            <a:r>
              <a:rPr lang="en-US" sz="2000" dirty="0"/>
              <a:t>Democrats only managed to pick  up 1 </a:t>
            </a:r>
            <a:r>
              <a:rPr lang="en-US" sz="2000" dirty="0" smtClean="0"/>
              <a:t>seat</a:t>
            </a:r>
            <a:endParaRPr lang="en-US" sz="2000" dirty="0"/>
          </a:p>
          <a:p>
            <a:r>
              <a:rPr lang="en-US" sz="2000" dirty="0" smtClean="0"/>
              <a:t>Fair Districts did create a lot of turnover: 10 new members</a:t>
            </a:r>
          </a:p>
          <a:p>
            <a:r>
              <a:rPr lang="en-US" sz="2000" dirty="0" smtClean="0"/>
              <a:t>Fair Districts did create more diversity: 4 blacks, 4 Hispanics </a:t>
            </a:r>
            <a:r>
              <a:rPr lang="en-US" sz="2000" dirty="0" smtClean="0"/>
              <a:t>(first </a:t>
            </a:r>
          </a:p>
          <a:p>
            <a:r>
              <a:rPr lang="en-US" sz="2000" dirty="0" smtClean="0"/>
              <a:t>FL Puerto Rican), and 1 Asian (first Vietnamese female in US)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Seats </a:t>
            </a:r>
            <a:r>
              <a:rPr lang="en-US" sz="2000" dirty="0"/>
              <a:t>That </a:t>
            </a:r>
            <a:r>
              <a:rPr lang="en-US" sz="2000" dirty="0" smtClean="0"/>
              <a:t>Switched Party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FL 2</a:t>
            </a:r>
            <a:r>
              <a:rPr lang="en-US" sz="2000" dirty="0"/>
              <a:t> (Gwen Graham, D retires) goes to Republican Neal </a:t>
            </a:r>
            <a:r>
              <a:rPr lang="en-US" sz="2000" dirty="0" smtClean="0"/>
              <a:t>Dunn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FL 7 </a:t>
            </a:r>
            <a:r>
              <a:rPr lang="en-US" sz="2000" dirty="0"/>
              <a:t>(John Mica, R) </a:t>
            </a:r>
            <a:r>
              <a:rPr lang="en-US" sz="2000" dirty="0" smtClean="0"/>
              <a:t>beaten by Stephanie </a:t>
            </a:r>
            <a:r>
              <a:rPr lang="en-US" sz="2000" dirty="0"/>
              <a:t>Murphy (D</a:t>
            </a:r>
            <a:r>
              <a:rPr lang="en-US" sz="2000" dirty="0" smtClean="0"/>
              <a:t>)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FL 10 </a:t>
            </a:r>
            <a:r>
              <a:rPr lang="en-US" sz="2000" dirty="0"/>
              <a:t>(Dan Webster, R moves to FL 11) goes to </a:t>
            </a:r>
            <a:r>
              <a:rPr lang="en-US" sz="2000" dirty="0" smtClean="0"/>
              <a:t>Val </a:t>
            </a:r>
            <a:r>
              <a:rPr lang="en-US" sz="2000" dirty="0" err="1" smtClean="0"/>
              <a:t>Demings</a:t>
            </a:r>
            <a:r>
              <a:rPr lang="en-US" sz="2000" dirty="0" smtClean="0"/>
              <a:t> (D)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FL </a:t>
            </a:r>
            <a:r>
              <a:rPr lang="en-US" sz="2000" dirty="0">
                <a:solidFill>
                  <a:srgbClr val="0070C0"/>
                </a:solidFill>
              </a:rPr>
              <a:t>13</a:t>
            </a:r>
            <a:r>
              <a:rPr lang="en-US" sz="2000" dirty="0"/>
              <a:t> (David Jolly, R) </a:t>
            </a:r>
            <a:r>
              <a:rPr lang="en-US" sz="2000" dirty="0" smtClean="0"/>
              <a:t>loses to former </a:t>
            </a:r>
            <a:r>
              <a:rPr lang="en-US" sz="2000" dirty="0" smtClean="0"/>
              <a:t>Gov. Charlie </a:t>
            </a:r>
            <a:r>
              <a:rPr lang="en-US" sz="2000" dirty="0"/>
              <a:t>Crist (D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FL </a:t>
            </a:r>
            <a:r>
              <a:rPr lang="en-US" sz="2000" dirty="0">
                <a:solidFill>
                  <a:srgbClr val="FF0000"/>
                </a:solidFill>
              </a:rPr>
              <a:t>18 </a:t>
            </a:r>
            <a:r>
              <a:rPr lang="en-US" sz="2000" dirty="0"/>
              <a:t>(Patrick Murphy, </a:t>
            </a:r>
            <a:r>
              <a:rPr lang="en-US" sz="2000" dirty="0" smtClean="0"/>
              <a:t>D </a:t>
            </a:r>
            <a:r>
              <a:rPr lang="en-US" sz="2000" dirty="0" smtClean="0"/>
              <a:t>ran</a:t>
            </a:r>
            <a:r>
              <a:rPr lang="en-US" sz="2000" dirty="0" smtClean="0"/>
              <a:t> </a:t>
            </a:r>
            <a:r>
              <a:rPr lang="en-US" sz="2000" dirty="0"/>
              <a:t>for </a:t>
            </a:r>
            <a:r>
              <a:rPr lang="en-US" sz="2000" dirty="0" smtClean="0"/>
              <a:t>Senate). Brian </a:t>
            </a:r>
            <a:r>
              <a:rPr lang="en-US" sz="2000" dirty="0"/>
              <a:t>Mast (R) </a:t>
            </a:r>
            <a:r>
              <a:rPr lang="en-US" sz="2000" dirty="0" smtClean="0"/>
              <a:t>defeats </a:t>
            </a:r>
            <a:r>
              <a:rPr lang="en-US" sz="2000" dirty="0"/>
              <a:t>Randy Perkins (D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pPr algn="ctr"/>
            <a:r>
              <a:rPr lang="en-US" sz="2000" dirty="0" smtClean="0"/>
              <a:t>Toss Up Seat Held by Incumbent Party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FL 26 </a:t>
            </a:r>
            <a:r>
              <a:rPr lang="en-US" sz="2000" dirty="0"/>
              <a:t>(Carlos </a:t>
            </a:r>
            <a:r>
              <a:rPr lang="en-US" sz="2000" dirty="0" err="1"/>
              <a:t>Curbelo</a:t>
            </a:r>
            <a:r>
              <a:rPr lang="en-US" sz="2000" dirty="0"/>
              <a:t>, R) </a:t>
            </a:r>
            <a:r>
              <a:rPr lang="en-US" sz="2000" dirty="0" smtClean="0"/>
              <a:t>wins rematch </a:t>
            </a:r>
            <a:r>
              <a:rPr lang="en-US" sz="2000" dirty="0" smtClean="0"/>
              <a:t>against former Representative </a:t>
            </a:r>
            <a:r>
              <a:rPr lang="en-US" sz="2000" dirty="0"/>
              <a:t>Joe Garcia (D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15257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1141</Words>
  <Application>Microsoft Office PowerPoint</Application>
  <PresentationFormat>Custom</PresentationFormat>
  <Paragraphs>122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Election 2016: An Analysis of US &amp; Florida Results</vt:lpstr>
      <vt:lpstr>Trump Wins Electoral College, Loses Popular Vote Republicans Dominate State and National Elections Pre-election Polls Are Usually Accurate, Except When They’re Not </vt:lpstr>
      <vt:lpstr>National Vote: Clinton 65.5 mil Trump 62.8 mil (Clinton “wins” by 2.7 mil) National Polls Were Actually Quite Accurate on Average But National Vote Does Not Matter, Electoral College Vote Is Everything!</vt:lpstr>
      <vt:lpstr>Electoral College (270 to Win): Trump 306* (31 “states”) – Clinton 232 (21 “states”) Some Predicted Close Race (RCP Final No-Toss-Up Map: Clinton 272 to Trump 266) Media Bias &amp; Mistakes: Trump Win Unthinkable, History, &amp; MI, PA, WI Polls Off</vt:lpstr>
      <vt:lpstr>Trumps Wins Florida 4.6 mil to Clinton 4.5 mil  Florida Is a Swing State and a Battleground RCP Poll Average Predicted the Winner and Was Accurate</vt:lpstr>
      <vt:lpstr>Republicans Maintain Control of the Senate 52 - 48 (Assuming LA to GOP) Democrats Pick Up/Flip Only 2 seats (IL &amp; NH) GOP Wins 6 out of 8 Toss Up Races – Trump Coattails?</vt:lpstr>
      <vt:lpstr>GOP Wins FL US Senate Race: Rubio 4.8 mil to Murphy 4.1 mil. RCP Poll Average Predicted the Winner and Was Fairly Accurate Power of Incumbency for FL Senate Race: Bill Nelson in 2018?</vt:lpstr>
      <vt:lpstr>Republicans Maintain Large Majority in US House GOP Wins Most Toss Ups; Dems net gain just 6 seats</vt:lpstr>
      <vt:lpstr>PowerPoint Presentation</vt:lpstr>
      <vt:lpstr>Republican Domination of State Government Nationwide Continues GOP Strength Since 2014 the Highest Since the Civil War</vt:lpstr>
      <vt:lpstr>Florida Legislature: Republicans Maintain Strong Majorities Democrats Make Small Gains, Underperform Expectations  Voter Registration: Democrats still ahead but GOP cuts lead Other Voters (NPAs and 3rd Parties) Continue Rapid Rise</vt:lpstr>
      <vt:lpstr>Florida had 4 Proposed Constitutional Amendments on the Ballot! Voters Love Tax Breaks, Give Medical Cannabis a 2nd Look, Defeat Faux Pro Solar</vt:lpstr>
      <vt:lpstr>Conclusions: Recap and a Look Ahead</vt:lpstr>
    </vt:vector>
  </TitlesOfParts>
  <Company>College of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2016: An Analysis of US &amp; Florida Races</dc:title>
  <dc:creator>Aubrey Jewett</dc:creator>
  <cp:lastModifiedBy>Michelle</cp:lastModifiedBy>
  <cp:revision>149</cp:revision>
  <dcterms:created xsi:type="dcterms:W3CDTF">2016-09-13T18:14:57Z</dcterms:created>
  <dcterms:modified xsi:type="dcterms:W3CDTF">2016-12-07T15:33:58Z</dcterms:modified>
</cp:coreProperties>
</file>