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30"/>
  </p:notesMasterIdLst>
  <p:handoutMasterIdLst>
    <p:handoutMasterId r:id="rId31"/>
  </p:handoutMasterIdLst>
  <p:sldIdLst>
    <p:sldId id="300" r:id="rId2"/>
    <p:sldId id="435" r:id="rId3"/>
    <p:sldId id="417" r:id="rId4"/>
    <p:sldId id="399" r:id="rId5"/>
    <p:sldId id="322" r:id="rId6"/>
    <p:sldId id="315" r:id="rId7"/>
    <p:sldId id="408" r:id="rId8"/>
    <p:sldId id="359" r:id="rId9"/>
    <p:sldId id="427" r:id="rId10"/>
    <p:sldId id="431" r:id="rId11"/>
    <p:sldId id="421" r:id="rId12"/>
    <p:sldId id="416" r:id="rId13"/>
    <p:sldId id="432" r:id="rId14"/>
    <p:sldId id="437" r:id="rId15"/>
    <p:sldId id="423" r:id="rId16"/>
    <p:sldId id="424" r:id="rId17"/>
    <p:sldId id="363" r:id="rId18"/>
    <p:sldId id="362" r:id="rId19"/>
    <p:sldId id="364" r:id="rId20"/>
    <p:sldId id="420" r:id="rId21"/>
    <p:sldId id="415" r:id="rId22"/>
    <p:sldId id="438" r:id="rId23"/>
    <p:sldId id="439" r:id="rId24"/>
    <p:sldId id="426" r:id="rId25"/>
    <p:sldId id="433" r:id="rId26"/>
    <p:sldId id="434" r:id="rId27"/>
    <p:sldId id="436" r:id="rId28"/>
    <p:sldId id="414" r:id="rId29"/>
  </p:sldIdLst>
  <p:sldSz cx="12192000" cy="6858000"/>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AA8"/>
    <a:srgbClr val="E86C1F"/>
    <a:srgbClr val="D1481D"/>
    <a:srgbClr val="FF0066"/>
    <a:srgbClr val="B12F1F"/>
    <a:srgbClr val="E57C23"/>
    <a:srgbClr val="F2B027"/>
    <a:srgbClr val="1B3564"/>
    <a:srgbClr val="BDD97C"/>
    <a:srgbClr val="9CA9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48" y="13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155296-69C3-4409-A69E-1A31218EAB8B}" type="doc">
      <dgm:prSet loTypeId="urn:microsoft.com/office/officeart/2005/8/layout/hList1" loCatId="list" qsTypeId="urn:microsoft.com/office/officeart/2005/8/quickstyle/3d2" qsCatId="3D" csTypeId="urn:microsoft.com/office/officeart/2005/8/colors/accent1_4" csCatId="accent1" phldr="1"/>
      <dgm:spPr/>
      <dgm:t>
        <a:bodyPr/>
        <a:lstStyle/>
        <a:p>
          <a:endParaRPr lang="en-US"/>
        </a:p>
      </dgm:t>
    </dgm:pt>
    <dgm:pt modelId="{70085E01-67EF-408F-B44A-C3521C44423A}">
      <dgm:prSet phldrT="[Text]"/>
      <dgm:spPr>
        <a:solidFill>
          <a:schemeClr val="accent1"/>
        </a:solidFill>
      </dgm:spPr>
      <dgm:t>
        <a:bodyPr/>
        <a:lstStyle/>
        <a:p>
          <a:r>
            <a:rPr lang="en-US" b="1" dirty="0" smtClean="0"/>
            <a:t>NFIP Reform</a:t>
          </a:r>
          <a:endParaRPr lang="en-US" b="1" dirty="0"/>
        </a:p>
      </dgm:t>
    </dgm:pt>
    <dgm:pt modelId="{086172B9-F18B-48E6-B1DF-B62FE672B25C}" type="parTrans" cxnId="{1DA1DC30-F17A-4BA3-B8CD-A789097939E9}">
      <dgm:prSet/>
      <dgm:spPr/>
      <dgm:t>
        <a:bodyPr/>
        <a:lstStyle/>
        <a:p>
          <a:endParaRPr lang="en-US"/>
        </a:p>
      </dgm:t>
    </dgm:pt>
    <dgm:pt modelId="{4F02044C-5D98-4E80-9805-6906FACD50DB}" type="sibTrans" cxnId="{1DA1DC30-F17A-4BA3-B8CD-A789097939E9}">
      <dgm:prSet/>
      <dgm:spPr/>
      <dgm:t>
        <a:bodyPr/>
        <a:lstStyle/>
        <a:p>
          <a:endParaRPr lang="en-US"/>
        </a:p>
      </dgm:t>
    </dgm:pt>
    <dgm:pt modelId="{3F45578C-FACF-4AF7-86F5-B274CD820D98}">
      <dgm:prSet phldrT="[Text]" custT="1"/>
      <dgm:spPr/>
      <dgm:t>
        <a:bodyPr/>
        <a:lstStyle/>
        <a:p>
          <a:r>
            <a:rPr lang="en-US" sz="1600" dirty="0" smtClean="0"/>
            <a:t>Technical Mapping Advisory Council</a:t>
          </a:r>
          <a:endParaRPr lang="en-US" sz="1600" dirty="0"/>
        </a:p>
      </dgm:t>
    </dgm:pt>
    <dgm:pt modelId="{7974A27C-1E1B-4DD7-BCF4-8D8989B7C82F}" type="parTrans" cxnId="{6390D7EF-7B33-4508-B1D4-09710495459B}">
      <dgm:prSet/>
      <dgm:spPr/>
      <dgm:t>
        <a:bodyPr/>
        <a:lstStyle/>
        <a:p>
          <a:endParaRPr lang="en-US"/>
        </a:p>
      </dgm:t>
    </dgm:pt>
    <dgm:pt modelId="{934EA413-4DAC-4742-8797-A400F8625B70}" type="sibTrans" cxnId="{6390D7EF-7B33-4508-B1D4-09710495459B}">
      <dgm:prSet/>
      <dgm:spPr/>
      <dgm:t>
        <a:bodyPr/>
        <a:lstStyle/>
        <a:p>
          <a:endParaRPr lang="en-US"/>
        </a:p>
      </dgm:t>
    </dgm:pt>
    <dgm:pt modelId="{2AFF8429-050B-4A0D-8F1E-53781AC6CF48}">
      <dgm:prSet phldrT="[Text]"/>
      <dgm:spPr>
        <a:solidFill>
          <a:schemeClr val="accent1"/>
        </a:solidFill>
      </dgm:spPr>
      <dgm:t>
        <a:bodyPr/>
        <a:lstStyle/>
        <a:p>
          <a:r>
            <a:rPr lang="en-US" b="1" dirty="0" smtClean="0"/>
            <a:t>CRS</a:t>
          </a:r>
          <a:endParaRPr lang="en-US" b="1" dirty="0"/>
        </a:p>
      </dgm:t>
    </dgm:pt>
    <dgm:pt modelId="{01D9672D-C39D-4FEE-B679-AF2B9C713644}" type="parTrans" cxnId="{1271839C-7ECC-4A95-856D-CE1BC8593091}">
      <dgm:prSet/>
      <dgm:spPr/>
      <dgm:t>
        <a:bodyPr/>
        <a:lstStyle/>
        <a:p>
          <a:endParaRPr lang="en-US"/>
        </a:p>
      </dgm:t>
    </dgm:pt>
    <dgm:pt modelId="{AA2493B5-ABCC-41BF-A7DE-BD801165109E}" type="sibTrans" cxnId="{1271839C-7ECC-4A95-856D-CE1BC8593091}">
      <dgm:prSet/>
      <dgm:spPr/>
      <dgm:t>
        <a:bodyPr/>
        <a:lstStyle/>
        <a:p>
          <a:endParaRPr lang="en-US"/>
        </a:p>
      </dgm:t>
    </dgm:pt>
    <dgm:pt modelId="{9F0F4F92-23E1-4A12-A780-44A850A6463D}">
      <dgm:prSet phldrT="[Text]" custT="1"/>
      <dgm:spPr/>
      <dgm:t>
        <a:bodyPr/>
        <a:lstStyle/>
        <a:p>
          <a:r>
            <a:rPr lang="en-US" sz="1600" dirty="0" smtClean="0"/>
            <a:t>Sea Level Rise Credits ~ 500 pts.</a:t>
          </a:r>
          <a:endParaRPr lang="en-US" sz="1600" dirty="0"/>
        </a:p>
      </dgm:t>
    </dgm:pt>
    <dgm:pt modelId="{186CC899-3C08-423F-8696-E112886BA484}" type="parTrans" cxnId="{83E5D914-91FA-460C-81E2-42DCFA912948}">
      <dgm:prSet/>
      <dgm:spPr/>
      <dgm:t>
        <a:bodyPr/>
        <a:lstStyle/>
        <a:p>
          <a:endParaRPr lang="en-US"/>
        </a:p>
      </dgm:t>
    </dgm:pt>
    <dgm:pt modelId="{B88BCE15-F8F3-43AE-9949-86E1A806EFEC}" type="sibTrans" cxnId="{83E5D914-91FA-460C-81E2-42DCFA912948}">
      <dgm:prSet/>
      <dgm:spPr/>
      <dgm:t>
        <a:bodyPr/>
        <a:lstStyle/>
        <a:p>
          <a:endParaRPr lang="en-US"/>
        </a:p>
      </dgm:t>
    </dgm:pt>
    <dgm:pt modelId="{30CB4906-2CBF-492C-866F-4554C15D3B84}">
      <dgm:prSet phldrT="[Text]" custT="1"/>
      <dgm:spPr/>
      <dgm:t>
        <a:bodyPr/>
        <a:lstStyle/>
        <a:p>
          <a:r>
            <a:rPr lang="en-US" sz="1600" dirty="0" smtClean="0"/>
            <a:t>Mapping</a:t>
          </a:r>
          <a:endParaRPr lang="en-US" sz="1600" dirty="0"/>
        </a:p>
      </dgm:t>
    </dgm:pt>
    <dgm:pt modelId="{B5747D2D-7A4F-4AD4-A443-E710C28058FE}" type="parTrans" cxnId="{DAB2D83E-DCD1-40B4-9208-489F37FB3CA3}">
      <dgm:prSet/>
      <dgm:spPr/>
      <dgm:t>
        <a:bodyPr/>
        <a:lstStyle/>
        <a:p>
          <a:endParaRPr lang="en-US"/>
        </a:p>
      </dgm:t>
    </dgm:pt>
    <dgm:pt modelId="{957CA336-D903-45B4-B9BF-FAF0417CF8BC}" type="sibTrans" cxnId="{DAB2D83E-DCD1-40B4-9208-489F37FB3CA3}">
      <dgm:prSet/>
      <dgm:spPr/>
      <dgm:t>
        <a:bodyPr/>
        <a:lstStyle/>
        <a:p>
          <a:endParaRPr lang="en-US"/>
        </a:p>
      </dgm:t>
    </dgm:pt>
    <dgm:pt modelId="{4284B5DE-1A0A-4CFA-B333-9907E2D3DC21}">
      <dgm:prSet phldrT="[Text]"/>
      <dgm:spPr>
        <a:solidFill>
          <a:schemeClr val="accent1"/>
        </a:solidFill>
      </dgm:spPr>
      <dgm:t>
        <a:bodyPr/>
        <a:lstStyle/>
        <a:p>
          <a:r>
            <a:rPr lang="en-US" b="1" dirty="0" smtClean="0"/>
            <a:t>Corps of Engineers</a:t>
          </a:r>
          <a:endParaRPr lang="en-US" b="1" dirty="0"/>
        </a:p>
      </dgm:t>
    </dgm:pt>
    <dgm:pt modelId="{DE5C5F10-000D-4EB4-93A3-EEAC492CF6B2}" type="parTrans" cxnId="{D701EA83-92E6-456E-BD0F-845992F196E4}">
      <dgm:prSet/>
      <dgm:spPr/>
      <dgm:t>
        <a:bodyPr/>
        <a:lstStyle/>
        <a:p>
          <a:endParaRPr lang="en-US"/>
        </a:p>
      </dgm:t>
    </dgm:pt>
    <dgm:pt modelId="{3F579539-E810-43E4-8410-0ACC413F9011}" type="sibTrans" cxnId="{D701EA83-92E6-456E-BD0F-845992F196E4}">
      <dgm:prSet/>
      <dgm:spPr/>
      <dgm:t>
        <a:bodyPr/>
        <a:lstStyle/>
        <a:p>
          <a:endParaRPr lang="en-US"/>
        </a:p>
      </dgm:t>
    </dgm:pt>
    <dgm:pt modelId="{2654FCEA-1FD7-4DC4-A2D1-49FEA1FD3AD6}">
      <dgm:prSet phldrT="[Text]" custT="1"/>
      <dgm:spPr/>
      <dgm:t>
        <a:bodyPr/>
        <a:lstStyle/>
        <a:p>
          <a:r>
            <a:rPr lang="en-US" sz="1600" dirty="0" smtClean="0"/>
            <a:t>Previous “Incorporating Sea-Level Change Considerations in Civil Works Programs”</a:t>
          </a:r>
          <a:endParaRPr lang="en-US" sz="1600" dirty="0"/>
        </a:p>
      </dgm:t>
    </dgm:pt>
    <dgm:pt modelId="{E15D0E8F-B258-4866-984E-FFDDD2E09568}" type="parTrans" cxnId="{A15CC960-44DC-4DAC-AEFF-029DCC49A507}">
      <dgm:prSet/>
      <dgm:spPr/>
      <dgm:t>
        <a:bodyPr/>
        <a:lstStyle/>
        <a:p>
          <a:endParaRPr lang="en-US"/>
        </a:p>
      </dgm:t>
    </dgm:pt>
    <dgm:pt modelId="{7CC8F7B6-B2F1-4815-BD8F-E4DE44E13F84}" type="sibTrans" cxnId="{A15CC960-44DC-4DAC-AEFF-029DCC49A507}">
      <dgm:prSet/>
      <dgm:spPr/>
      <dgm:t>
        <a:bodyPr/>
        <a:lstStyle/>
        <a:p>
          <a:endParaRPr lang="en-US"/>
        </a:p>
      </dgm:t>
    </dgm:pt>
    <dgm:pt modelId="{36EE878D-3234-43F3-ADBD-6AF356A704DB}">
      <dgm:prSet phldrT="[Text]"/>
      <dgm:spPr>
        <a:solidFill>
          <a:schemeClr val="accent1"/>
        </a:solidFill>
      </dgm:spPr>
      <dgm:t>
        <a:bodyPr/>
        <a:lstStyle/>
        <a:p>
          <a:r>
            <a:rPr lang="en-US" b="1" dirty="0" smtClean="0">
              <a:solidFill>
                <a:schemeClr val="bg1"/>
              </a:solidFill>
            </a:rPr>
            <a:t>NEPA</a:t>
          </a:r>
          <a:endParaRPr lang="en-US" b="1" dirty="0">
            <a:solidFill>
              <a:schemeClr val="bg1"/>
            </a:solidFill>
          </a:endParaRPr>
        </a:p>
      </dgm:t>
    </dgm:pt>
    <dgm:pt modelId="{9CDDD004-1D76-4887-B6DB-D3AE62EDADD5}" type="parTrans" cxnId="{7EB74378-F753-4137-A391-9CBD325A0521}">
      <dgm:prSet/>
      <dgm:spPr/>
      <dgm:t>
        <a:bodyPr/>
        <a:lstStyle/>
        <a:p>
          <a:endParaRPr lang="en-US"/>
        </a:p>
      </dgm:t>
    </dgm:pt>
    <dgm:pt modelId="{A2BE0D1A-63AE-42EC-9C86-9F9F6FB4E41B}" type="sibTrans" cxnId="{7EB74378-F753-4137-A391-9CBD325A0521}">
      <dgm:prSet/>
      <dgm:spPr/>
      <dgm:t>
        <a:bodyPr/>
        <a:lstStyle/>
        <a:p>
          <a:endParaRPr lang="en-US"/>
        </a:p>
      </dgm:t>
    </dgm:pt>
    <dgm:pt modelId="{54F9F868-9492-4B42-9A17-3758490D2F38}">
      <dgm:prSet phldrT="[Text]"/>
      <dgm:spPr>
        <a:solidFill>
          <a:schemeClr val="accent1"/>
        </a:solidFill>
      </dgm:spPr>
      <dgm:t>
        <a:bodyPr/>
        <a:lstStyle/>
        <a:p>
          <a:r>
            <a:rPr lang="en-US" b="1" dirty="0" smtClean="0"/>
            <a:t>FFRMS</a:t>
          </a:r>
          <a:endParaRPr lang="en-US" b="1" dirty="0"/>
        </a:p>
      </dgm:t>
    </dgm:pt>
    <dgm:pt modelId="{D9FCF47E-7AC5-474C-83B4-9518A60DA0A6}" type="parTrans" cxnId="{DC0B5D11-58EE-49FE-B3B1-275E0FE46C0F}">
      <dgm:prSet/>
      <dgm:spPr/>
      <dgm:t>
        <a:bodyPr/>
        <a:lstStyle/>
        <a:p>
          <a:endParaRPr lang="en-US"/>
        </a:p>
      </dgm:t>
    </dgm:pt>
    <dgm:pt modelId="{61BE9002-9E5F-4226-BA7E-A9F47557A3D0}" type="sibTrans" cxnId="{DC0B5D11-58EE-49FE-B3B1-275E0FE46C0F}">
      <dgm:prSet/>
      <dgm:spPr/>
      <dgm:t>
        <a:bodyPr/>
        <a:lstStyle/>
        <a:p>
          <a:endParaRPr lang="en-US"/>
        </a:p>
      </dgm:t>
    </dgm:pt>
    <dgm:pt modelId="{1E1ED685-DE0E-4A79-9AE9-B48D1F6DA4CE}">
      <dgm:prSet phldrT="[Text]" custT="1"/>
      <dgm:spPr/>
      <dgm:t>
        <a:bodyPr/>
        <a:lstStyle/>
        <a:p>
          <a:r>
            <a:rPr lang="en-US" sz="1600" dirty="0" smtClean="0"/>
            <a:t>Future flood risk</a:t>
          </a:r>
          <a:endParaRPr lang="en-US" sz="1600" dirty="0"/>
        </a:p>
      </dgm:t>
    </dgm:pt>
    <dgm:pt modelId="{FD72F0BE-27D0-4D92-86B9-D3FBACDDF772}" type="parTrans" cxnId="{B979A0D0-6D17-45AE-9E37-C7791A2D478D}">
      <dgm:prSet/>
      <dgm:spPr/>
      <dgm:t>
        <a:bodyPr/>
        <a:lstStyle/>
        <a:p>
          <a:endParaRPr lang="en-US"/>
        </a:p>
      </dgm:t>
    </dgm:pt>
    <dgm:pt modelId="{6611F616-F485-490F-885F-F0BF44F20BC3}" type="sibTrans" cxnId="{B979A0D0-6D17-45AE-9E37-C7791A2D478D}">
      <dgm:prSet/>
      <dgm:spPr/>
      <dgm:t>
        <a:bodyPr/>
        <a:lstStyle/>
        <a:p>
          <a:endParaRPr lang="en-US"/>
        </a:p>
      </dgm:t>
    </dgm:pt>
    <dgm:pt modelId="{BEE82FAC-1B7D-4BE2-926B-B60E33E5DBAD}">
      <dgm:prSet custT="1"/>
      <dgm:spPr/>
      <dgm:t>
        <a:bodyPr/>
        <a:lstStyle/>
        <a:p>
          <a:r>
            <a:rPr lang="en-US" sz="1600" dirty="0" smtClean="0"/>
            <a:t>Agency determines whether GHG emissions/climate change impacts would be useful </a:t>
          </a:r>
          <a:endParaRPr lang="en-US" sz="1600" dirty="0"/>
        </a:p>
      </dgm:t>
    </dgm:pt>
    <dgm:pt modelId="{AFD27FAB-82ED-4F9A-A6A3-1481A5403099}" type="parTrans" cxnId="{FFAD1AB3-072B-49A5-8491-CC823B6C1BD5}">
      <dgm:prSet/>
      <dgm:spPr/>
      <dgm:t>
        <a:bodyPr/>
        <a:lstStyle/>
        <a:p>
          <a:endParaRPr lang="en-US"/>
        </a:p>
      </dgm:t>
    </dgm:pt>
    <dgm:pt modelId="{8B7E9699-F3CE-4D53-98ED-948C8EF1FFF3}" type="sibTrans" cxnId="{FFAD1AB3-072B-49A5-8491-CC823B6C1BD5}">
      <dgm:prSet/>
      <dgm:spPr/>
      <dgm:t>
        <a:bodyPr/>
        <a:lstStyle/>
        <a:p>
          <a:endParaRPr lang="en-US"/>
        </a:p>
      </dgm:t>
    </dgm:pt>
    <dgm:pt modelId="{828DDB98-38EE-46BE-808B-F50AFC874220}">
      <dgm:prSet/>
      <dgm:spPr/>
      <dgm:t>
        <a:bodyPr/>
        <a:lstStyle/>
        <a:p>
          <a:endParaRPr lang="en-US" sz="1100" dirty="0"/>
        </a:p>
      </dgm:t>
    </dgm:pt>
    <dgm:pt modelId="{139BE5AC-9722-4315-AA08-34831600CE74}" type="parTrans" cxnId="{E1DA7C9C-5CE9-477B-B284-717D836AACD4}">
      <dgm:prSet/>
      <dgm:spPr/>
      <dgm:t>
        <a:bodyPr/>
        <a:lstStyle/>
        <a:p>
          <a:endParaRPr lang="en-US"/>
        </a:p>
      </dgm:t>
    </dgm:pt>
    <dgm:pt modelId="{42D56395-4484-425F-B9D0-E792D4A4D592}" type="sibTrans" cxnId="{E1DA7C9C-5CE9-477B-B284-717D836AACD4}">
      <dgm:prSet/>
      <dgm:spPr/>
      <dgm:t>
        <a:bodyPr/>
        <a:lstStyle/>
        <a:p>
          <a:endParaRPr lang="en-US"/>
        </a:p>
      </dgm:t>
    </dgm:pt>
    <dgm:pt modelId="{076ED96B-F132-4305-9F06-372B3CF583AB}">
      <dgm:prSet custT="1"/>
      <dgm:spPr/>
      <dgm:t>
        <a:bodyPr/>
        <a:lstStyle/>
        <a:p>
          <a:r>
            <a:rPr lang="en-US" sz="1600" dirty="0" smtClean="0"/>
            <a:t>“Rule of reason” to ensure level of analysis is appropriate</a:t>
          </a:r>
        </a:p>
      </dgm:t>
    </dgm:pt>
    <dgm:pt modelId="{C80D5BE1-5C2A-448F-B64F-2585A4400086}" type="parTrans" cxnId="{EE7EDDF4-18C1-4D18-AD6F-6B62062AFEF6}">
      <dgm:prSet/>
      <dgm:spPr/>
      <dgm:t>
        <a:bodyPr/>
        <a:lstStyle/>
        <a:p>
          <a:endParaRPr lang="en-US"/>
        </a:p>
      </dgm:t>
    </dgm:pt>
    <dgm:pt modelId="{8ED2C88D-A2ED-48B3-B8AC-00B22956E12C}" type="sibTrans" cxnId="{EE7EDDF4-18C1-4D18-AD6F-6B62062AFEF6}">
      <dgm:prSet/>
      <dgm:spPr/>
      <dgm:t>
        <a:bodyPr/>
        <a:lstStyle/>
        <a:p>
          <a:endParaRPr lang="en-US"/>
        </a:p>
      </dgm:t>
    </dgm:pt>
    <dgm:pt modelId="{4D46A659-0DF3-436E-9FE5-54C1BA3A5E06}">
      <dgm:prSet custT="1"/>
      <dgm:spPr/>
      <dgm:t>
        <a:bodyPr/>
        <a:lstStyle/>
        <a:p>
          <a:r>
            <a:rPr lang="en-US" sz="1600" dirty="0" smtClean="0"/>
            <a:t>Federal investments  implemented through Hazard Mitigation Assistance Grants and the Public Assistance Program</a:t>
          </a:r>
          <a:endParaRPr lang="en-US" sz="1600" dirty="0"/>
        </a:p>
      </dgm:t>
    </dgm:pt>
    <dgm:pt modelId="{EB3C64C9-95D5-4D23-A9DF-512580C97823}" type="parTrans" cxnId="{16531707-CD1A-4356-935F-9E2CDDC16660}">
      <dgm:prSet/>
      <dgm:spPr/>
      <dgm:t>
        <a:bodyPr/>
        <a:lstStyle/>
        <a:p>
          <a:endParaRPr lang="en-US"/>
        </a:p>
      </dgm:t>
    </dgm:pt>
    <dgm:pt modelId="{265D17EE-4633-4D31-897D-ACD4B386B037}" type="sibTrans" cxnId="{16531707-CD1A-4356-935F-9E2CDDC16660}">
      <dgm:prSet/>
      <dgm:spPr/>
      <dgm:t>
        <a:bodyPr/>
        <a:lstStyle/>
        <a:p>
          <a:endParaRPr lang="en-US"/>
        </a:p>
      </dgm:t>
    </dgm:pt>
    <dgm:pt modelId="{22463D0A-BA68-44A6-BF9A-247E3EFA4C3E}">
      <dgm:prSet custT="1"/>
      <dgm:spPr/>
      <dgm:t>
        <a:bodyPr/>
        <a:lstStyle/>
        <a:p>
          <a:r>
            <a:rPr lang="en-US" sz="1600" dirty="0" smtClean="0"/>
            <a:t>FEMA grants</a:t>
          </a:r>
        </a:p>
      </dgm:t>
    </dgm:pt>
    <dgm:pt modelId="{840A2C0E-DCE3-4FD6-A7C2-48A03BC8A381}" type="parTrans" cxnId="{91EC1239-F9F4-4C8E-960C-A8DBA741D939}">
      <dgm:prSet/>
      <dgm:spPr/>
      <dgm:t>
        <a:bodyPr/>
        <a:lstStyle/>
        <a:p>
          <a:endParaRPr lang="en-US"/>
        </a:p>
      </dgm:t>
    </dgm:pt>
    <dgm:pt modelId="{0029FB98-C2C9-4C3E-8899-2DA564CCFE47}" type="sibTrans" cxnId="{91EC1239-F9F4-4C8E-960C-A8DBA741D939}">
      <dgm:prSet/>
      <dgm:spPr/>
      <dgm:t>
        <a:bodyPr/>
        <a:lstStyle/>
        <a:p>
          <a:endParaRPr lang="en-US"/>
        </a:p>
      </dgm:t>
    </dgm:pt>
    <dgm:pt modelId="{D276136F-BCC2-4E72-864E-39CDF42F4802}">
      <dgm:prSet/>
      <dgm:spPr/>
      <dgm:t>
        <a:bodyPr/>
        <a:lstStyle/>
        <a:p>
          <a:endParaRPr lang="en-US" sz="1300" dirty="0"/>
        </a:p>
      </dgm:t>
    </dgm:pt>
    <dgm:pt modelId="{FC3E9322-236B-4E7A-AFE2-8A8AF187A5FB}" type="parTrans" cxnId="{B44110C1-81B2-491C-A762-934C7311B1F6}">
      <dgm:prSet/>
      <dgm:spPr/>
      <dgm:t>
        <a:bodyPr/>
        <a:lstStyle/>
        <a:p>
          <a:endParaRPr lang="en-US"/>
        </a:p>
      </dgm:t>
    </dgm:pt>
    <dgm:pt modelId="{5EA71C85-6BC3-45A8-A53A-179342271BC0}" type="sibTrans" cxnId="{B44110C1-81B2-491C-A762-934C7311B1F6}">
      <dgm:prSet/>
      <dgm:spPr/>
      <dgm:t>
        <a:bodyPr/>
        <a:lstStyle/>
        <a:p>
          <a:endParaRPr lang="en-US"/>
        </a:p>
      </dgm:t>
    </dgm:pt>
    <dgm:pt modelId="{5F5245E2-C6DD-4E68-B253-B475C2670263}">
      <dgm:prSet phldrT="[Text]" custT="1"/>
      <dgm:spPr/>
      <dgm:t>
        <a:bodyPr/>
        <a:lstStyle/>
        <a:p>
          <a:r>
            <a:rPr lang="en-US" sz="1600" dirty="0" smtClean="0"/>
            <a:t>Improvement of rating score</a:t>
          </a:r>
          <a:endParaRPr lang="en-US" sz="1600" dirty="0"/>
        </a:p>
      </dgm:t>
    </dgm:pt>
    <dgm:pt modelId="{4F09BBCC-8BD5-434E-85F3-2DFC30D91A2F}" type="parTrans" cxnId="{8E815776-2731-4742-AD02-00E940DB0004}">
      <dgm:prSet/>
      <dgm:spPr/>
      <dgm:t>
        <a:bodyPr/>
        <a:lstStyle/>
        <a:p>
          <a:endParaRPr lang="en-US"/>
        </a:p>
      </dgm:t>
    </dgm:pt>
    <dgm:pt modelId="{4AD002E3-7D92-48D0-8894-C5ADEEF0F4E5}" type="sibTrans" cxnId="{8E815776-2731-4742-AD02-00E940DB0004}">
      <dgm:prSet/>
      <dgm:spPr/>
      <dgm:t>
        <a:bodyPr/>
        <a:lstStyle/>
        <a:p>
          <a:endParaRPr lang="en-US"/>
        </a:p>
      </dgm:t>
    </dgm:pt>
    <dgm:pt modelId="{76AC3B62-9E26-48EC-9557-15D15DD9A3AB}">
      <dgm:prSet phldrT="[Text]" custT="1"/>
      <dgm:spPr/>
      <dgm:t>
        <a:bodyPr/>
        <a:lstStyle/>
        <a:p>
          <a:r>
            <a:rPr lang="en-US" sz="1600" dirty="0" smtClean="0"/>
            <a:t>FIRM Existing Flood Risk</a:t>
          </a:r>
          <a:endParaRPr lang="en-US" sz="1600" dirty="0"/>
        </a:p>
      </dgm:t>
    </dgm:pt>
    <dgm:pt modelId="{83094698-55F3-4B6B-BB77-50D77D115934}" type="parTrans" cxnId="{E0644017-19B2-48BC-BD75-7010E420771D}">
      <dgm:prSet/>
      <dgm:spPr/>
      <dgm:t>
        <a:bodyPr/>
        <a:lstStyle/>
        <a:p>
          <a:endParaRPr lang="en-US"/>
        </a:p>
      </dgm:t>
    </dgm:pt>
    <dgm:pt modelId="{A83FD524-2024-4A44-93CC-EE5DBE6AEA0C}" type="sibTrans" cxnId="{E0644017-19B2-48BC-BD75-7010E420771D}">
      <dgm:prSet/>
      <dgm:spPr/>
      <dgm:t>
        <a:bodyPr/>
        <a:lstStyle/>
        <a:p>
          <a:endParaRPr lang="en-US"/>
        </a:p>
      </dgm:t>
    </dgm:pt>
    <dgm:pt modelId="{043D029D-00A5-4603-BBF3-EB291400A3D9}">
      <dgm:prSet/>
      <dgm:spPr/>
      <dgm:t>
        <a:bodyPr/>
        <a:lstStyle/>
        <a:p>
          <a:endParaRPr lang="en-US" sz="1300" dirty="0"/>
        </a:p>
      </dgm:t>
    </dgm:pt>
    <dgm:pt modelId="{5AD604ED-E5CA-406E-A2F1-F0E9E856FAB3}" type="sibTrans" cxnId="{C1436D1C-358A-418F-AE65-FCDBC699BE45}">
      <dgm:prSet/>
      <dgm:spPr/>
      <dgm:t>
        <a:bodyPr/>
        <a:lstStyle/>
        <a:p>
          <a:endParaRPr lang="en-US"/>
        </a:p>
      </dgm:t>
    </dgm:pt>
    <dgm:pt modelId="{23742D0C-0E54-4797-8FF9-0EA2AEBD1B27}" type="parTrans" cxnId="{C1436D1C-358A-418F-AE65-FCDBC699BE45}">
      <dgm:prSet/>
      <dgm:spPr/>
      <dgm:t>
        <a:bodyPr/>
        <a:lstStyle/>
        <a:p>
          <a:endParaRPr lang="en-US"/>
        </a:p>
      </dgm:t>
    </dgm:pt>
    <dgm:pt modelId="{4A525C79-98C4-4A66-91F5-F5D681FDDDB6}">
      <dgm:prSet/>
      <dgm:spPr/>
      <dgm:t>
        <a:bodyPr/>
        <a:lstStyle/>
        <a:p>
          <a:endParaRPr lang="en-US" sz="1300" dirty="0"/>
        </a:p>
      </dgm:t>
    </dgm:pt>
    <dgm:pt modelId="{1D682AF3-A8CE-4AAC-8819-84A9FD66E3ED}" type="sibTrans" cxnId="{C05DD1C7-384B-4136-987F-5F1546EE9F4D}">
      <dgm:prSet/>
      <dgm:spPr/>
      <dgm:t>
        <a:bodyPr/>
        <a:lstStyle/>
        <a:p>
          <a:endParaRPr lang="en-US"/>
        </a:p>
      </dgm:t>
    </dgm:pt>
    <dgm:pt modelId="{99544419-5CC5-4BA6-9014-F3F5204606E6}" type="parTrans" cxnId="{C05DD1C7-384B-4136-987F-5F1546EE9F4D}">
      <dgm:prSet/>
      <dgm:spPr/>
      <dgm:t>
        <a:bodyPr/>
        <a:lstStyle/>
        <a:p>
          <a:endParaRPr lang="en-US"/>
        </a:p>
      </dgm:t>
    </dgm:pt>
    <dgm:pt modelId="{816E85DF-E81C-4170-A7EE-C90D1E57795A}">
      <dgm:prSet custT="1"/>
      <dgm:spPr/>
      <dgm:t>
        <a:bodyPr/>
        <a:lstStyle/>
        <a:p>
          <a:r>
            <a:rPr lang="en-US" sz="1600" dirty="0" smtClean="0"/>
            <a:t>Executive Order revoking FFRMS signed 8/15</a:t>
          </a:r>
        </a:p>
      </dgm:t>
    </dgm:pt>
    <dgm:pt modelId="{E8B84AF5-A152-46B9-B98A-1E3A66E7C059}" type="sibTrans" cxnId="{734DCAC2-530C-4860-BE3C-5C463416D99B}">
      <dgm:prSet/>
      <dgm:spPr/>
      <dgm:t>
        <a:bodyPr/>
        <a:lstStyle/>
        <a:p>
          <a:endParaRPr lang="en-US"/>
        </a:p>
      </dgm:t>
    </dgm:pt>
    <dgm:pt modelId="{3A6C2D66-2DEE-4DEF-85C8-3E56E896A644}" type="parTrans" cxnId="{734DCAC2-530C-4860-BE3C-5C463416D99B}">
      <dgm:prSet/>
      <dgm:spPr/>
      <dgm:t>
        <a:bodyPr/>
        <a:lstStyle/>
        <a:p>
          <a:endParaRPr lang="en-US"/>
        </a:p>
      </dgm:t>
    </dgm:pt>
    <dgm:pt modelId="{28DF0AC2-E967-4E3A-9CD7-D554610E70A8}">
      <dgm:prSet custT="1"/>
      <dgm:spPr/>
      <dgm:t>
        <a:bodyPr/>
        <a:lstStyle/>
        <a:p>
          <a:r>
            <a:rPr lang="en-US" sz="1600" dirty="0" smtClean="0"/>
            <a:t>Early 2017- CEQ directed to withdraw</a:t>
          </a:r>
        </a:p>
      </dgm:t>
    </dgm:pt>
    <dgm:pt modelId="{85AC08FC-4850-4E50-A227-F4B383E0D41A}" type="parTrans" cxnId="{60350A44-958F-469F-9E31-FFBA7D5BFDF4}">
      <dgm:prSet/>
      <dgm:spPr/>
      <dgm:t>
        <a:bodyPr/>
        <a:lstStyle/>
        <a:p>
          <a:endParaRPr lang="en-US"/>
        </a:p>
      </dgm:t>
    </dgm:pt>
    <dgm:pt modelId="{0F3DE0A3-3CAC-4E92-B463-51FD5065901B}" type="sibTrans" cxnId="{60350A44-958F-469F-9E31-FFBA7D5BFDF4}">
      <dgm:prSet/>
      <dgm:spPr/>
      <dgm:t>
        <a:bodyPr/>
        <a:lstStyle/>
        <a:p>
          <a:endParaRPr lang="en-US"/>
        </a:p>
      </dgm:t>
    </dgm:pt>
    <dgm:pt modelId="{DAFAB7EC-F20D-416F-BD95-037E2EC407F6}">
      <dgm:prSet phldrT="[Text]" custT="1"/>
      <dgm:spPr/>
      <dgm:t>
        <a:bodyPr/>
        <a:lstStyle/>
        <a:p>
          <a:r>
            <a:rPr lang="en-US" sz="1600" dirty="0" smtClean="0"/>
            <a:t>Expired 9/30 and reauthorized until 12/8</a:t>
          </a:r>
          <a:endParaRPr lang="en-US" sz="1600" dirty="0"/>
        </a:p>
      </dgm:t>
    </dgm:pt>
    <dgm:pt modelId="{ABC7496F-E3DC-4606-B453-3D203EF931CB}" type="parTrans" cxnId="{B4D7BDBB-C525-40E3-ACCA-FF26B138C132}">
      <dgm:prSet/>
      <dgm:spPr/>
      <dgm:t>
        <a:bodyPr/>
        <a:lstStyle/>
        <a:p>
          <a:endParaRPr lang="en-US"/>
        </a:p>
      </dgm:t>
    </dgm:pt>
    <dgm:pt modelId="{D903C359-B7D1-470F-8224-68A87FDBDA81}" type="sibTrans" cxnId="{B4D7BDBB-C525-40E3-ACCA-FF26B138C132}">
      <dgm:prSet/>
      <dgm:spPr/>
      <dgm:t>
        <a:bodyPr/>
        <a:lstStyle/>
        <a:p>
          <a:endParaRPr lang="en-US"/>
        </a:p>
      </dgm:t>
    </dgm:pt>
    <dgm:pt modelId="{DC356F0C-29FC-4926-A3FB-37FC768B1174}">
      <dgm:prSet phldrT="[Text]" custT="1"/>
      <dgm:spPr/>
      <dgm:t>
        <a:bodyPr/>
        <a:lstStyle/>
        <a:p>
          <a:r>
            <a:rPr lang="en-US" sz="1600" dirty="0" smtClean="0"/>
            <a:t>Band aid or full reform?</a:t>
          </a:r>
          <a:endParaRPr lang="en-US" sz="1600" dirty="0"/>
        </a:p>
      </dgm:t>
    </dgm:pt>
    <dgm:pt modelId="{7154AEB0-0467-4013-A24D-80805E415EEF}" type="parTrans" cxnId="{9907962B-09C5-4CFC-BAEF-339146BD8C28}">
      <dgm:prSet/>
      <dgm:spPr/>
      <dgm:t>
        <a:bodyPr/>
        <a:lstStyle/>
        <a:p>
          <a:endParaRPr lang="en-US"/>
        </a:p>
      </dgm:t>
    </dgm:pt>
    <dgm:pt modelId="{9C2A5D7A-A206-4D0C-A1AC-78AD822E21D9}" type="sibTrans" cxnId="{9907962B-09C5-4CFC-BAEF-339146BD8C28}">
      <dgm:prSet/>
      <dgm:spPr/>
      <dgm:t>
        <a:bodyPr/>
        <a:lstStyle/>
        <a:p>
          <a:endParaRPr lang="en-US"/>
        </a:p>
      </dgm:t>
    </dgm:pt>
    <dgm:pt modelId="{A3FDC1B8-CE0E-4CB0-AF63-D673B29B1C9C}">
      <dgm:prSet custT="1"/>
      <dgm:spPr/>
      <dgm:t>
        <a:bodyPr/>
        <a:lstStyle/>
        <a:p>
          <a:r>
            <a:rPr lang="en-US" sz="1600" dirty="0" smtClean="0"/>
            <a:t>Sea level rise calculator (2017) with 3 scenarios</a:t>
          </a:r>
          <a:endParaRPr lang="en-US" sz="1600" dirty="0"/>
        </a:p>
      </dgm:t>
    </dgm:pt>
    <dgm:pt modelId="{5DFE2DAF-0BD5-43CD-9D16-8B6A346609B2}" type="parTrans" cxnId="{FE84509E-02F2-4E61-AF9F-14AD0A434FEA}">
      <dgm:prSet/>
      <dgm:spPr/>
      <dgm:t>
        <a:bodyPr/>
        <a:lstStyle/>
        <a:p>
          <a:endParaRPr lang="en-US"/>
        </a:p>
      </dgm:t>
    </dgm:pt>
    <dgm:pt modelId="{C199736D-3A11-42BC-98F9-453D0E304597}" type="sibTrans" cxnId="{FE84509E-02F2-4E61-AF9F-14AD0A434FEA}">
      <dgm:prSet/>
      <dgm:spPr/>
      <dgm:t>
        <a:bodyPr/>
        <a:lstStyle/>
        <a:p>
          <a:endParaRPr lang="en-US"/>
        </a:p>
      </dgm:t>
    </dgm:pt>
    <dgm:pt modelId="{078748FF-EC05-463C-A9B5-E8020C454D53}">
      <dgm:prSet custT="1"/>
      <dgm:spPr/>
      <dgm:t>
        <a:bodyPr/>
        <a:lstStyle/>
        <a:p>
          <a:r>
            <a:rPr lang="en-US" sz="1600" dirty="0" smtClean="0"/>
            <a:t>Guidance on Inland Climate Change </a:t>
          </a:r>
          <a:endParaRPr lang="en-US" sz="1600" dirty="0"/>
        </a:p>
      </dgm:t>
    </dgm:pt>
    <dgm:pt modelId="{7A30A71F-6800-438E-A200-CFD74DC1E43C}" type="parTrans" cxnId="{D5AB157C-B161-4E3A-BE02-AFB4F7218D85}">
      <dgm:prSet/>
      <dgm:spPr/>
      <dgm:t>
        <a:bodyPr/>
        <a:lstStyle/>
        <a:p>
          <a:endParaRPr lang="en-US"/>
        </a:p>
      </dgm:t>
    </dgm:pt>
    <dgm:pt modelId="{88C1DDD4-2B91-41A1-AA00-AA8EBC60C9EB}" type="sibTrans" cxnId="{D5AB157C-B161-4E3A-BE02-AFB4F7218D85}">
      <dgm:prSet/>
      <dgm:spPr/>
      <dgm:t>
        <a:bodyPr/>
        <a:lstStyle/>
        <a:p>
          <a:endParaRPr lang="en-US"/>
        </a:p>
      </dgm:t>
    </dgm:pt>
    <dgm:pt modelId="{5CFDC8F0-3987-451A-B352-FD5757C3DD5C}">
      <dgm:prSet custT="1"/>
      <dgm:spPr/>
      <dgm:t>
        <a:bodyPr/>
        <a:lstStyle/>
        <a:p>
          <a:r>
            <a:rPr lang="en-US" sz="1600" dirty="0" smtClean="0"/>
            <a:t>Principles for Risk in Planning</a:t>
          </a:r>
          <a:endParaRPr lang="en-US" sz="1600" dirty="0"/>
        </a:p>
      </dgm:t>
    </dgm:pt>
    <dgm:pt modelId="{841F7BDB-C278-4482-895C-F297AB395DAE}" type="parTrans" cxnId="{59C91CC1-62A8-42E2-9D17-E88697E768C7}">
      <dgm:prSet/>
      <dgm:spPr/>
      <dgm:t>
        <a:bodyPr/>
        <a:lstStyle/>
        <a:p>
          <a:endParaRPr lang="en-US"/>
        </a:p>
      </dgm:t>
    </dgm:pt>
    <dgm:pt modelId="{4769F47F-6A86-46E5-8723-F98E8CA7503F}" type="sibTrans" cxnId="{59C91CC1-62A8-42E2-9D17-E88697E768C7}">
      <dgm:prSet/>
      <dgm:spPr/>
      <dgm:t>
        <a:bodyPr/>
        <a:lstStyle/>
        <a:p>
          <a:endParaRPr lang="en-US"/>
        </a:p>
      </dgm:t>
    </dgm:pt>
    <dgm:pt modelId="{37CD77D1-8CDB-46B3-A2BB-AACC216C84E9}">
      <dgm:prSet phldrT="[Text]" custT="1"/>
      <dgm:spPr/>
      <dgm:t>
        <a:bodyPr/>
        <a:lstStyle/>
        <a:p>
          <a:r>
            <a:rPr lang="en-US" sz="1600" dirty="0" smtClean="0"/>
            <a:t>Example- County x receives a CRS score of 5, but to improve to a 4, these points are pivotal.</a:t>
          </a:r>
          <a:endParaRPr lang="en-US" sz="1600" dirty="0"/>
        </a:p>
      </dgm:t>
    </dgm:pt>
    <dgm:pt modelId="{6DC57AB6-19E2-42A6-9A99-E6C7EA48CF7E}" type="sibTrans" cxnId="{36FA2607-8F73-4129-B325-36CF0A5D77E1}">
      <dgm:prSet/>
      <dgm:spPr/>
      <dgm:t>
        <a:bodyPr/>
        <a:lstStyle/>
        <a:p>
          <a:endParaRPr lang="en-US"/>
        </a:p>
      </dgm:t>
    </dgm:pt>
    <dgm:pt modelId="{C55E795E-8DD1-4ED3-B3A6-E6751B21CE27}" type="parTrans" cxnId="{36FA2607-8F73-4129-B325-36CF0A5D77E1}">
      <dgm:prSet/>
      <dgm:spPr/>
      <dgm:t>
        <a:bodyPr/>
        <a:lstStyle/>
        <a:p>
          <a:endParaRPr lang="en-US"/>
        </a:p>
      </dgm:t>
    </dgm:pt>
    <dgm:pt modelId="{7F7A38D2-9676-433E-A9CA-D3F38063EF7E}">
      <dgm:prSet custT="1"/>
      <dgm:spPr/>
      <dgm:t>
        <a:bodyPr/>
        <a:lstStyle/>
        <a:p>
          <a:r>
            <a:rPr lang="en-US" sz="1600" dirty="0" smtClean="0"/>
            <a:t>8/2/16 Guidance- # on GHGEs if feasible &amp; indirect effects</a:t>
          </a:r>
        </a:p>
      </dgm:t>
    </dgm:pt>
    <dgm:pt modelId="{79824C25-C845-45EC-8A38-B13BC9261127}" type="parTrans" cxnId="{797AEC8C-568F-4F48-A395-1E414EDEED9B}">
      <dgm:prSet/>
      <dgm:spPr/>
      <dgm:t>
        <a:bodyPr/>
        <a:lstStyle/>
        <a:p>
          <a:endParaRPr lang="en-US"/>
        </a:p>
      </dgm:t>
    </dgm:pt>
    <dgm:pt modelId="{A819FCFA-B787-4998-B25D-AD38DAE0CFDF}" type="sibTrans" cxnId="{797AEC8C-568F-4F48-A395-1E414EDEED9B}">
      <dgm:prSet/>
      <dgm:spPr/>
      <dgm:t>
        <a:bodyPr/>
        <a:lstStyle/>
        <a:p>
          <a:endParaRPr lang="en-US"/>
        </a:p>
      </dgm:t>
    </dgm:pt>
    <dgm:pt modelId="{57A93F81-6BAF-4F4B-97C1-4E95D1B3D039}">
      <dgm:prSet custT="1"/>
      <dgm:spPr/>
      <dgm:t>
        <a:bodyPr/>
        <a:lstStyle/>
        <a:p>
          <a:r>
            <a:rPr lang="en-US" sz="1600" dirty="0" smtClean="0"/>
            <a:t>Land, land use, construction for “federal projects”</a:t>
          </a:r>
        </a:p>
      </dgm:t>
    </dgm:pt>
    <dgm:pt modelId="{AF7A8F9E-E7C7-4C83-8D7B-AC064E0BB2A7}" type="parTrans" cxnId="{1F7AFF4D-A5D6-497B-B03B-0452FA8EB0A8}">
      <dgm:prSet/>
      <dgm:spPr/>
      <dgm:t>
        <a:bodyPr/>
        <a:lstStyle/>
        <a:p>
          <a:endParaRPr lang="en-US"/>
        </a:p>
      </dgm:t>
    </dgm:pt>
    <dgm:pt modelId="{D189DD3B-AC69-45C7-80FF-4D57670B9855}" type="sibTrans" cxnId="{1F7AFF4D-A5D6-497B-B03B-0452FA8EB0A8}">
      <dgm:prSet/>
      <dgm:spPr/>
      <dgm:t>
        <a:bodyPr/>
        <a:lstStyle/>
        <a:p>
          <a:endParaRPr lang="en-US"/>
        </a:p>
      </dgm:t>
    </dgm:pt>
    <dgm:pt modelId="{0DF71569-DB0D-4B8C-8AEF-FF130BD2E7D8}" type="pres">
      <dgm:prSet presAssocID="{F6155296-69C3-4409-A69E-1A31218EAB8B}" presName="Name0" presStyleCnt="0">
        <dgm:presLayoutVars>
          <dgm:dir/>
          <dgm:animLvl val="lvl"/>
          <dgm:resizeHandles val="exact"/>
        </dgm:presLayoutVars>
      </dgm:prSet>
      <dgm:spPr/>
      <dgm:t>
        <a:bodyPr/>
        <a:lstStyle/>
        <a:p>
          <a:endParaRPr lang="en-US"/>
        </a:p>
      </dgm:t>
    </dgm:pt>
    <dgm:pt modelId="{A4DB3CFC-89E5-4CAC-85F3-8CD498D8A93D}" type="pres">
      <dgm:prSet presAssocID="{70085E01-67EF-408F-B44A-C3521C44423A}" presName="composite" presStyleCnt="0"/>
      <dgm:spPr/>
      <dgm:t>
        <a:bodyPr/>
        <a:lstStyle/>
        <a:p>
          <a:endParaRPr lang="en-US"/>
        </a:p>
      </dgm:t>
    </dgm:pt>
    <dgm:pt modelId="{A145FF41-31A1-469F-8EA3-6648E0160369}" type="pres">
      <dgm:prSet presAssocID="{70085E01-67EF-408F-B44A-C3521C44423A}" presName="parTx" presStyleLbl="alignNode1" presStyleIdx="0" presStyleCnt="5">
        <dgm:presLayoutVars>
          <dgm:chMax val="0"/>
          <dgm:chPref val="0"/>
          <dgm:bulletEnabled val="1"/>
        </dgm:presLayoutVars>
      </dgm:prSet>
      <dgm:spPr/>
      <dgm:t>
        <a:bodyPr/>
        <a:lstStyle/>
        <a:p>
          <a:endParaRPr lang="en-US"/>
        </a:p>
      </dgm:t>
    </dgm:pt>
    <dgm:pt modelId="{50BD15EF-079F-4676-AFE9-CB3BBA657831}" type="pres">
      <dgm:prSet presAssocID="{70085E01-67EF-408F-B44A-C3521C44423A}" presName="desTx" presStyleLbl="alignAccFollowNode1" presStyleIdx="0" presStyleCnt="5" custScaleY="98531">
        <dgm:presLayoutVars>
          <dgm:bulletEnabled val="1"/>
        </dgm:presLayoutVars>
      </dgm:prSet>
      <dgm:spPr/>
      <dgm:t>
        <a:bodyPr/>
        <a:lstStyle/>
        <a:p>
          <a:endParaRPr lang="en-US"/>
        </a:p>
      </dgm:t>
    </dgm:pt>
    <dgm:pt modelId="{5BB93D22-797B-45C0-97FC-C728AA8B6848}" type="pres">
      <dgm:prSet presAssocID="{4F02044C-5D98-4E80-9805-6906FACD50DB}" presName="space" presStyleCnt="0"/>
      <dgm:spPr/>
      <dgm:t>
        <a:bodyPr/>
        <a:lstStyle/>
        <a:p>
          <a:endParaRPr lang="en-US"/>
        </a:p>
      </dgm:t>
    </dgm:pt>
    <dgm:pt modelId="{358AEBE9-0F68-4D94-81DA-EC1A09B2A2CB}" type="pres">
      <dgm:prSet presAssocID="{2AFF8429-050B-4A0D-8F1E-53781AC6CF48}" presName="composite" presStyleCnt="0"/>
      <dgm:spPr/>
      <dgm:t>
        <a:bodyPr/>
        <a:lstStyle/>
        <a:p>
          <a:endParaRPr lang="en-US"/>
        </a:p>
      </dgm:t>
    </dgm:pt>
    <dgm:pt modelId="{EC56E3A9-E4B8-4800-B598-9BBD090982B7}" type="pres">
      <dgm:prSet presAssocID="{2AFF8429-050B-4A0D-8F1E-53781AC6CF48}" presName="parTx" presStyleLbl="alignNode1" presStyleIdx="1" presStyleCnt="5">
        <dgm:presLayoutVars>
          <dgm:chMax val="0"/>
          <dgm:chPref val="0"/>
          <dgm:bulletEnabled val="1"/>
        </dgm:presLayoutVars>
      </dgm:prSet>
      <dgm:spPr/>
      <dgm:t>
        <a:bodyPr/>
        <a:lstStyle/>
        <a:p>
          <a:endParaRPr lang="en-US"/>
        </a:p>
      </dgm:t>
    </dgm:pt>
    <dgm:pt modelId="{F9EBA046-B5E7-4201-B6A8-E78A9FA558A5}" type="pres">
      <dgm:prSet presAssocID="{2AFF8429-050B-4A0D-8F1E-53781AC6CF48}" presName="desTx" presStyleLbl="alignAccFollowNode1" presStyleIdx="1" presStyleCnt="5" custScaleY="99100">
        <dgm:presLayoutVars>
          <dgm:bulletEnabled val="1"/>
        </dgm:presLayoutVars>
      </dgm:prSet>
      <dgm:spPr/>
      <dgm:t>
        <a:bodyPr/>
        <a:lstStyle/>
        <a:p>
          <a:endParaRPr lang="en-US"/>
        </a:p>
      </dgm:t>
    </dgm:pt>
    <dgm:pt modelId="{D39B96C0-AF09-404F-902B-F73B9659974A}" type="pres">
      <dgm:prSet presAssocID="{AA2493B5-ABCC-41BF-A7DE-BD801165109E}" presName="space" presStyleCnt="0"/>
      <dgm:spPr/>
      <dgm:t>
        <a:bodyPr/>
        <a:lstStyle/>
        <a:p>
          <a:endParaRPr lang="en-US"/>
        </a:p>
      </dgm:t>
    </dgm:pt>
    <dgm:pt modelId="{E7BD2632-02B9-43B7-AB67-F0AB61B2A7F2}" type="pres">
      <dgm:prSet presAssocID="{4284B5DE-1A0A-4CFA-B333-9907E2D3DC21}" presName="composite" presStyleCnt="0"/>
      <dgm:spPr/>
      <dgm:t>
        <a:bodyPr/>
        <a:lstStyle/>
        <a:p>
          <a:endParaRPr lang="en-US"/>
        </a:p>
      </dgm:t>
    </dgm:pt>
    <dgm:pt modelId="{A3E38A1E-85D8-4B1E-A1FD-FC7E278463F1}" type="pres">
      <dgm:prSet presAssocID="{4284B5DE-1A0A-4CFA-B333-9907E2D3DC21}" presName="parTx" presStyleLbl="alignNode1" presStyleIdx="2" presStyleCnt="5">
        <dgm:presLayoutVars>
          <dgm:chMax val="0"/>
          <dgm:chPref val="0"/>
          <dgm:bulletEnabled val="1"/>
        </dgm:presLayoutVars>
      </dgm:prSet>
      <dgm:spPr/>
      <dgm:t>
        <a:bodyPr/>
        <a:lstStyle/>
        <a:p>
          <a:endParaRPr lang="en-US"/>
        </a:p>
      </dgm:t>
    </dgm:pt>
    <dgm:pt modelId="{5CDA6908-FC2E-488A-A312-1F86486FFF65}" type="pres">
      <dgm:prSet presAssocID="{4284B5DE-1A0A-4CFA-B333-9907E2D3DC21}" presName="desTx" presStyleLbl="alignAccFollowNode1" presStyleIdx="2" presStyleCnt="5" custScaleY="99377" custLinFactNeighborY="58">
        <dgm:presLayoutVars>
          <dgm:bulletEnabled val="1"/>
        </dgm:presLayoutVars>
      </dgm:prSet>
      <dgm:spPr/>
      <dgm:t>
        <a:bodyPr/>
        <a:lstStyle/>
        <a:p>
          <a:endParaRPr lang="en-US"/>
        </a:p>
      </dgm:t>
    </dgm:pt>
    <dgm:pt modelId="{11720CD8-A15B-4FD0-B849-0CB26052BDAF}" type="pres">
      <dgm:prSet presAssocID="{3F579539-E810-43E4-8410-0ACC413F9011}" presName="space" presStyleCnt="0"/>
      <dgm:spPr/>
      <dgm:t>
        <a:bodyPr/>
        <a:lstStyle/>
        <a:p>
          <a:endParaRPr lang="en-US"/>
        </a:p>
      </dgm:t>
    </dgm:pt>
    <dgm:pt modelId="{2F884AA5-C184-48E8-9672-169DAD8F1935}" type="pres">
      <dgm:prSet presAssocID="{36EE878D-3234-43F3-ADBD-6AF356A704DB}" presName="composite" presStyleCnt="0"/>
      <dgm:spPr/>
      <dgm:t>
        <a:bodyPr/>
        <a:lstStyle/>
        <a:p>
          <a:endParaRPr lang="en-US"/>
        </a:p>
      </dgm:t>
    </dgm:pt>
    <dgm:pt modelId="{661A1C79-5431-4376-845D-C34DA01ED0F4}" type="pres">
      <dgm:prSet presAssocID="{36EE878D-3234-43F3-ADBD-6AF356A704DB}" presName="parTx" presStyleLbl="alignNode1" presStyleIdx="3" presStyleCnt="5" custScaleY="95395" custLinFactNeighborX="398" custLinFactNeighborY="1316">
        <dgm:presLayoutVars>
          <dgm:chMax val="0"/>
          <dgm:chPref val="0"/>
          <dgm:bulletEnabled val="1"/>
        </dgm:presLayoutVars>
      </dgm:prSet>
      <dgm:spPr/>
      <dgm:t>
        <a:bodyPr/>
        <a:lstStyle/>
        <a:p>
          <a:endParaRPr lang="en-US"/>
        </a:p>
      </dgm:t>
    </dgm:pt>
    <dgm:pt modelId="{C53543A1-968C-46D2-AF82-E7CCBE90A5B0}" type="pres">
      <dgm:prSet presAssocID="{36EE878D-3234-43F3-ADBD-6AF356A704DB}" presName="desTx" presStyleLbl="alignAccFollowNode1" presStyleIdx="3" presStyleCnt="5" custScaleY="101811" custLinFactNeighborX="484" custLinFactNeighborY="1267">
        <dgm:presLayoutVars>
          <dgm:bulletEnabled val="1"/>
        </dgm:presLayoutVars>
      </dgm:prSet>
      <dgm:spPr/>
      <dgm:t>
        <a:bodyPr/>
        <a:lstStyle/>
        <a:p>
          <a:endParaRPr lang="en-US"/>
        </a:p>
      </dgm:t>
    </dgm:pt>
    <dgm:pt modelId="{F7999ED3-6C85-47E0-B953-FF88861B6C46}" type="pres">
      <dgm:prSet presAssocID="{A2BE0D1A-63AE-42EC-9C86-9F9F6FB4E41B}" presName="space" presStyleCnt="0"/>
      <dgm:spPr/>
      <dgm:t>
        <a:bodyPr/>
        <a:lstStyle/>
        <a:p>
          <a:endParaRPr lang="en-US"/>
        </a:p>
      </dgm:t>
    </dgm:pt>
    <dgm:pt modelId="{B668D5D3-DB5C-4CE3-9FDB-B2DFF148CE5B}" type="pres">
      <dgm:prSet presAssocID="{54F9F868-9492-4B42-9A17-3758490D2F38}" presName="composite" presStyleCnt="0"/>
      <dgm:spPr/>
      <dgm:t>
        <a:bodyPr/>
        <a:lstStyle/>
        <a:p>
          <a:endParaRPr lang="en-US"/>
        </a:p>
      </dgm:t>
    </dgm:pt>
    <dgm:pt modelId="{D508A968-B479-4809-A2DA-92B360FA81F9}" type="pres">
      <dgm:prSet presAssocID="{54F9F868-9492-4B42-9A17-3758490D2F38}" presName="parTx" presStyleLbl="alignNode1" presStyleIdx="4" presStyleCnt="5">
        <dgm:presLayoutVars>
          <dgm:chMax val="0"/>
          <dgm:chPref val="0"/>
          <dgm:bulletEnabled val="1"/>
        </dgm:presLayoutVars>
      </dgm:prSet>
      <dgm:spPr/>
      <dgm:t>
        <a:bodyPr/>
        <a:lstStyle/>
        <a:p>
          <a:endParaRPr lang="en-US"/>
        </a:p>
      </dgm:t>
    </dgm:pt>
    <dgm:pt modelId="{B38D0D8C-BAD1-46E1-AA46-66E433017D7A}" type="pres">
      <dgm:prSet presAssocID="{54F9F868-9492-4B42-9A17-3758490D2F38}" presName="desTx" presStyleLbl="alignAccFollowNode1" presStyleIdx="4" presStyleCnt="5" custLinFactNeighborX="2385" custLinFactNeighborY="58">
        <dgm:presLayoutVars>
          <dgm:bulletEnabled val="1"/>
        </dgm:presLayoutVars>
      </dgm:prSet>
      <dgm:spPr/>
      <dgm:t>
        <a:bodyPr/>
        <a:lstStyle/>
        <a:p>
          <a:endParaRPr lang="en-US"/>
        </a:p>
      </dgm:t>
    </dgm:pt>
  </dgm:ptLst>
  <dgm:cxnLst>
    <dgm:cxn modelId="{4ACE339B-AC8A-46ED-BDCF-8D6220B1D4D4}" type="presOf" srcId="{4284B5DE-1A0A-4CFA-B333-9907E2D3DC21}" destId="{A3E38A1E-85D8-4B1E-A1FD-FC7E278463F1}" srcOrd="0" destOrd="0" presId="urn:microsoft.com/office/officeart/2005/8/layout/hList1"/>
    <dgm:cxn modelId="{C05DD1C7-384B-4136-987F-5F1546EE9F4D}" srcId="{54F9F868-9492-4B42-9A17-3758490D2F38}" destId="{4A525C79-98C4-4A66-91F5-F5D681FDDDB6}" srcOrd="4" destOrd="0" parTransId="{99544419-5CC5-4BA6-9014-F3F5204606E6}" sibTransId="{1D682AF3-A8CE-4AAC-8819-84A9FD66E3ED}"/>
    <dgm:cxn modelId="{E0644017-19B2-48BC-BD75-7010E420771D}" srcId="{70085E01-67EF-408F-B44A-C3521C44423A}" destId="{76AC3B62-9E26-48EC-9557-15D15DD9A3AB}" srcOrd="0" destOrd="0" parTransId="{83094698-55F3-4B6B-BB77-50D77D115934}" sibTransId="{A83FD524-2024-4A44-93CC-EE5DBE6AEA0C}"/>
    <dgm:cxn modelId="{59C91CC1-62A8-42E2-9D17-E88697E768C7}" srcId="{4284B5DE-1A0A-4CFA-B333-9907E2D3DC21}" destId="{5CFDC8F0-3987-451A-B352-FD5757C3DD5C}" srcOrd="3" destOrd="0" parTransId="{841F7BDB-C278-4482-895C-F297AB395DAE}" sibTransId="{4769F47F-6A86-46E5-8723-F98E8CA7503F}"/>
    <dgm:cxn modelId="{D5AB157C-B161-4E3A-BE02-AFB4F7218D85}" srcId="{4284B5DE-1A0A-4CFA-B333-9907E2D3DC21}" destId="{078748FF-EC05-463C-A9B5-E8020C454D53}" srcOrd="2" destOrd="0" parTransId="{7A30A71F-6800-438E-A200-CFD74DC1E43C}" sibTransId="{88C1DDD4-2B91-41A1-AA00-AA8EBC60C9EB}"/>
    <dgm:cxn modelId="{79BED2AB-C41C-4832-AB28-AF7C4AF815D2}" type="presOf" srcId="{1E1ED685-DE0E-4A79-9AE9-B48D1F6DA4CE}" destId="{50BD15EF-079F-4676-AFE9-CB3BBA657831}" srcOrd="0" destOrd="2" presId="urn:microsoft.com/office/officeart/2005/8/layout/hList1"/>
    <dgm:cxn modelId="{EE7EDDF4-18C1-4D18-AD6F-6B62062AFEF6}" srcId="{36EE878D-3234-43F3-ADBD-6AF356A704DB}" destId="{076ED96B-F132-4305-9F06-372B3CF583AB}" srcOrd="1" destOrd="0" parTransId="{C80D5BE1-5C2A-448F-B64F-2585A4400086}" sibTransId="{8ED2C88D-A2ED-48B3-B8AC-00B22956E12C}"/>
    <dgm:cxn modelId="{D09593A1-E733-44FE-8ABF-7840E4B37DF7}" type="presOf" srcId="{816E85DF-E81C-4170-A7EE-C90D1E57795A}" destId="{B38D0D8C-BAD1-46E1-AA46-66E433017D7A}" srcOrd="0" destOrd="3" presId="urn:microsoft.com/office/officeart/2005/8/layout/hList1"/>
    <dgm:cxn modelId="{7EB74378-F753-4137-A391-9CBD325A0521}" srcId="{F6155296-69C3-4409-A69E-1A31218EAB8B}" destId="{36EE878D-3234-43F3-ADBD-6AF356A704DB}" srcOrd="3" destOrd="0" parTransId="{9CDDD004-1D76-4887-B6DB-D3AE62EDADD5}" sibTransId="{A2BE0D1A-63AE-42EC-9C86-9F9F6FB4E41B}"/>
    <dgm:cxn modelId="{676CBDE7-C4BC-49C7-89D2-1C154D84273F}" type="presOf" srcId="{DC356F0C-29FC-4926-A3FB-37FC768B1174}" destId="{50BD15EF-079F-4676-AFE9-CB3BBA657831}" srcOrd="0" destOrd="4" presId="urn:microsoft.com/office/officeart/2005/8/layout/hList1"/>
    <dgm:cxn modelId="{1271839C-7ECC-4A95-856D-CE1BC8593091}" srcId="{F6155296-69C3-4409-A69E-1A31218EAB8B}" destId="{2AFF8429-050B-4A0D-8F1E-53781AC6CF48}" srcOrd="1" destOrd="0" parTransId="{01D9672D-C39D-4FEE-B679-AF2B9C713644}" sibTransId="{AA2493B5-ABCC-41BF-A7DE-BD801165109E}"/>
    <dgm:cxn modelId="{26D7FB3D-104C-4162-AB45-F5E5C674A426}" type="presOf" srcId="{D276136F-BCC2-4E72-864E-39CDF42F4802}" destId="{5CDA6908-FC2E-488A-A312-1F86486FFF65}" srcOrd="0" destOrd="4" presId="urn:microsoft.com/office/officeart/2005/8/layout/hList1"/>
    <dgm:cxn modelId="{C2DA543A-FFA3-4E07-BA61-DF3C99C8AF25}" type="presOf" srcId="{DAFAB7EC-F20D-416F-BD95-037E2EC407F6}" destId="{50BD15EF-079F-4676-AFE9-CB3BBA657831}" srcOrd="0" destOrd="3" presId="urn:microsoft.com/office/officeart/2005/8/layout/hList1"/>
    <dgm:cxn modelId="{C68FCBB5-833F-4FA6-A526-7BB0F526D68B}" type="presOf" srcId="{2654FCEA-1FD7-4DC4-A2D1-49FEA1FD3AD6}" destId="{5CDA6908-FC2E-488A-A312-1F86486FFF65}" srcOrd="0" destOrd="0" presId="urn:microsoft.com/office/officeart/2005/8/layout/hList1"/>
    <dgm:cxn modelId="{6390D7EF-7B33-4508-B1D4-09710495459B}" srcId="{70085E01-67EF-408F-B44A-C3521C44423A}" destId="{3F45578C-FACF-4AF7-86F5-B274CD820D98}" srcOrd="1" destOrd="0" parTransId="{7974A27C-1E1B-4DD7-BCF4-8D8989B7C82F}" sibTransId="{934EA413-4DAC-4742-8797-A400F8625B70}"/>
    <dgm:cxn modelId="{8E815776-2731-4742-AD02-00E940DB0004}" srcId="{2AFF8429-050B-4A0D-8F1E-53781AC6CF48}" destId="{5F5245E2-C6DD-4E68-B253-B475C2670263}" srcOrd="2" destOrd="0" parTransId="{4F09BBCC-8BD5-434E-85F3-2DFC30D91A2F}" sibTransId="{4AD002E3-7D92-48D0-8894-C5ADEEF0F4E5}"/>
    <dgm:cxn modelId="{B0D21834-520B-4484-AF2A-A2BA67B63EB7}" type="presOf" srcId="{5F5245E2-C6DD-4E68-B253-B475C2670263}" destId="{F9EBA046-B5E7-4201-B6A8-E78A9FA558A5}" srcOrd="0" destOrd="2" presId="urn:microsoft.com/office/officeart/2005/8/layout/hList1"/>
    <dgm:cxn modelId="{2685884C-DD40-4A6C-8AD0-EA977E7A772D}" type="presOf" srcId="{37CD77D1-8CDB-46B3-A2BB-AACC216C84E9}" destId="{F9EBA046-B5E7-4201-B6A8-E78A9FA558A5}" srcOrd="0" destOrd="3" presId="urn:microsoft.com/office/officeart/2005/8/layout/hList1"/>
    <dgm:cxn modelId="{B782713E-8888-469E-8B10-B4CE6D990670}" type="presOf" srcId="{2AFF8429-050B-4A0D-8F1E-53781AC6CF48}" destId="{EC56E3A9-E4B8-4800-B598-9BBD090982B7}" srcOrd="0" destOrd="0" presId="urn:microsoft.com/office/officeart/2005/8/layout/hList1"/>
    <dgm:cxn modelId="{B4D7BDBB-C525-40E3-ACCA-FF26B138C132}" srcId="{70085E01-67EF-408F-B44A-C3521C44423A}" destId="{DAFAB7EC-F20D-416F-BD95-037E2EC407F6}" srcOrd="3" destOrd="0" parTransId="{ABC7496F-E3DC-4606-B453-3D203EF931CB}" sibTransId="{D903C359-B7D1-470F-8224-68A87FDBDA81}"/>
    <dgm:cxn modelId="{EA516A1B-B91C-4548-8914-D3DE3095F92C}" type="presOf" srcId="{F6155296-69C3-4409-A69E-1A31218EAB8B}" destId="{0DF71569-DB0D-4B8C-8AEF-FF130BD2E7D8}" srcOrd="0" destOrd="0" presId="urn:microsoft.com/office/officeart/2005/8/layout/hList1"/>
    <dgm:cxn modelId="{361DCCE1-D6B0-4B3F-B189-67B283D2AF5A}" type="presOf" srcId="{828DDB98-38EE-46BE-808B-F50AFC874220}" destId="{C53543A1-968C-46D2-AF82-E7CCBE90A5B0}" srcOrd="0" destOrd="4" presId="urn:microsoft.com/office/officeart/2005/8/layout/hList1"/>
    <dgm:cxn modelId="{A3AC45BE-1D68-472C-A814-6D7FED29D878}" type="presOf" srcId="{28DF0AC2-E967-4E3A-9CD7-D554610E70A8}" destId="{C53543A1-968C-46D2-AF82-E7CCBE90A5B0}" srcOrd="0" destOrd="3" presId="urn:microsoft.com/office/officeart/2005/8/layout/hList1"/>
    <dgm:cxn modelId="{FE84509E-02F2-4E61-AF9F-14AD0A434FEA}" srcId="{4284B5DE-1A0A-4CFA-B333-9907E2D3DC21}" destId="{A3FDC1B8-CE0E-4CB0-AF63-D673B29B1C9C}" srcOrd="1" destOrd="0" parTransId="{5DFE2DAF-0BD5-43CD-9D16-8B6A346609B2}" sibTransId="{C199736D-3A11-42BC-98F9-453D0E304597}"/>
    <dgm:cxn modelId="{DC0B5D11-58EE-49FE-B3B1-275E0FE46C0F}" srcId="{F6155296-69C3-4409-A69E-1A31218EAB8B}" destId="{54F9F868-9492-4B42-9A17-3758490D2F38}" srcOrd="4" destOrd="0" parTransId="{D9FCF47E-7AC5-474C-83B4-9518A60DA0A6}" sibTransId="{61BE9002-9E5F-4226-BA7E-A9F47557A3D0}"/>
    <dgm:cxn modelId="{16531707-CD1A-4356-935F-9E2CDDC16660}" srcId="{54F9F868-9492-4B42-9A17-3758490D2F38}" destId="{4D46A659-0DF3-436E-9FE5-54C1BA3A5E06}" srcOrd="0" destOrd="0" parTransId="{EB3C64C9-95D5-4D23-A9DF-512580C97823}" sibTransId="{265D17EE-4633-4D31-897D-ACD4B386B037}"/>
    <dgm:cxn modelId="{B43E7B72-8BF6-41FD-B64B-3FE3ED6BD6EA}" type="presOf" srcId="{4D46A659-0DF3-436E-9FE5-54C1BA3A5E06}" destId="{B38D0D8C-BAD1-46E1-AA46-66E433017D7A}" srcOrd="0" destOrd="0" presId="urn:microsoft.com/office/officeart/2005/8/layout/hList1"/>
    <dgm:cxn modelId="{DAB2D83E-DCD1-40B4-9208-489F37FB3CA3}" srcId="{2AFF8429-050B-4A0D-8F1E-53781AC6CF48}" destId="{30CB4906-2CBF-492C-866F-4554C15D3B84}" srcOrd="1" destOrd="0" parTransId="{B5747D2D-7A4F-4AD4-A443-E710C28058FE}" sibTransId="{957CA336-D903-45B4-B9BF-FAF0417CF8BC}"/>
    <dgm:cxn modelId="{C11114DA-58BA-4301-91A2-5ADC89D9137F}" type="presOf" srcId="{36EE878D-3234-43F3-ADBD-6AF356A704DB}" destId="{661A1C79-5431-4376-845D-C34DA01ED0F4}" srcOrd="0" destOrd="0" presId="urn:microsoft.com/office/officeart/2005/8/layout/hList1"/>
    <dgm:cxn modelId="{83E5D914-91FA-460C-81E2-42DCFA912948}" srcId="{2AFF8429-050B-4A0D-8F1E-53781AC6CF48}" destId="{9F0F4F92-23E1-4A12-A780-44A850A6463D}" srcOrd="0" destOrd="0" parTransId="{186CC899-3C08-423F-8696-E112886BA484}" sibTransId="{B88BCE15-F8F3-43AE-9949-86E1A806EFEC}"/>
    <dgm:cxn modelId="{BC9DAB56-8357-4622-9669-145BEECCE0E2}" type="presOf" srcId="{30CB4906-2CBF-492C-866F-4554C15D3B84}" destId="{F9EBA046-B5E7-4201-B6A8-E78A9FA558A5}" srcOrd="0" destOrd="1" presId="urn:microsoft.com/office/officeart/2005/8/layout/hList1"/>
    <dgm:cxn modelId="{33403B8E-C776-4D4F-928E-E363878E6132}" type="presOf" srcId="{9F0F4F92-23E1-4A12-A780-44A850A6463D}" destId="{F9EBA046-B5E7-4201-B6A8-E78A9FA558A5}" srcOrd="0" destOrd="0" presId="urn:microsoft.com/office/officeart/2005/8/layout/hList1"/>
    <dgm:cxn modelId="{E8416E2A-EDCA-4938-8DF0-F728DFE6A613}" type="presOf" srcId="{A3FDC1B8-CE0E-4CB0-AF63-D673B29B1C9C}" destId="{5CDA6908-FC2E-488A-A312-1F86486FFF65}" srcOrd="0" destOrd="1" presId="urn:microsoft.com/office/officeart/2005/8/layout/hList1"/>
    <dgm:cxn modelId="{E1DA7C9C-5CE9-477B-B284-717D836AACD4}" srcId="{36EE878D-3234-43F3-ADBD-6AF356A704DB}" destId="{828DDB98-38EE-46BE-808B-F50AFC874220}" srcOrd="4" destOrd="0" parTransId="{139BE5AC-9722-4315-AA08-34831600CE74}" sibTransId="{42D56395-4484-425F-B9D0-E792D4A4D592}"/>
    <dgm:cxn modelId="{9907962B-09C5-4CFC-BAEF-339146BD8C28}" srcId="{70085E01-67EF-408F-B44A-C3521C44423A}" destId="{DC356F0C-29FC-4926-A3FB-37FC768B1174}" srcOrd="4" destOrd="0" parTransId="{7154AEB0-0467-4013-A24D-80805E415EEF}" sibTransId="{9C2A5D7A-A206-4D0C-A1AC-78AD822E21D9}"/>
    <dgm:cxn modelId="{4D21629B-60C2-4464-A635-77A513C5F6B5}" type="presOf" srcId="{5CFDC8F0-3987-451A-B352-FD5757C3DD5C}" destId="{5CDA6908-FC2E-488A-A312-1F86486FFF65}" srcOrd="0" destOrd="3" presId="urn:microsoft.com/office/officeart/2005/8/layout/hList1"/>
    <dgm:cxn modelId="{B979A0D0-6D17-45AE-9E37-C7791A2D478D}" srcId="{70085E01-67EF-408F-B44A-C3521C44423A}" destId="{1E1ED685-DE0E-4A79-9AE9-B48D1F6DA4CE}" srcOrd="2" destOrd="0" parTransId="{FD72F0BE-27D0-4D92-86B9-D3FBACDDF772}" sibTransId="{6611F616-F485-490F-885F-F0BF44F20BC3}"/>
    <dgm:cxn modelId="{A4020809-3F7D-487E-AD3E-8CA1333F692B}" type="presOf" srcId="{57A93F81-6BAF-4F4B-97C1-4E95D1B3D039}" destId="{B38D0D8C-BAD1-46E1-AA46-66E433017D7A}" srcOrd="0" destOrd="2" presId="urn:microsoft.com/office/officeart/2005/8/layout/hList1"/>
    <dgm:cxn modelId="{732DC0E2-1807-4D30-A49F-36657B01E642}" type="presOf" srcId="{7F7A38D2-9676-433E-A9CA-D3F38063EF7E}" destId="{C53543A1-968C-46D2-AF82-E7CCBE90A5B0}" srcOrd="0" destOrd="2" presId="urn:microsoft.com/office/officeart/2005/8/layout/hList1"/>
    <dgm:cxn modelId="{710CD264-5804-4B58-B9BB-EA9322A191F2}" type="presOf" srcId="{22463D0A-BA68-44A6-BF9A-247E3EFA4C3E}" destId="{B38D0D8C-BAD1-46E1-AA46-66E433017D7A}" srcOrd="0" destOrd="1" presId="urn:microsoft.com/office/officeart/2005/8/layout/hList1"/>
    <dgm:cxn modelId="{36FA2607-8F73-4129-B325-36CF0A5D77E1}" srcId="{2AFF8429-050B-4A0D-8F1E-53781AC6CF48}" destId="{37CD77D1-8CDB-46B3-A2BB-AACC216C84E9}" srcOrd="3" destOrd="0" parTransId="{C55E795E-8DD1-4ED3-B3A6-E6751B21CE27}" sibTransId="{6DC57AB6-19E2-42A6-9A99-E6C7EA48CF7E}"/>
    <dgm:cxn modelId="{B44110C1-81B2-491C-A762-934C7311B1F6}" srcId="{4284B5DE-1A0A-4CFA-B333-9907E2D3DC21}" destId="{D276136F-BCC2-4E72-864E-39CDF42F4802}" srcOrd="4" destOrd="0" parTransId="{FC3E9322-236B-4E7A-AFE2-8A8AF187A5FB}" sibTransId="{5EA71C85-6BC3-45A8-A53A-179342271BC0}"/>
    <dgm:cxn modelId="{A15CC960-44DC-4DAC-AEFF-029DCC49A507}" srcId="{4284B5DE-1A0A-4CFA-B333-9907E2D3DC21}" destId="{2654FCEA-1FD7-4DC4-A2D1-49FEA1FD3AD6}" srcOrd="0" destOrd="0" parTransId="{E15D0E8F-B258-4866-984E-FFDDD2E09568}" sibTransId="{7CC8F7B6-B2F1-4815-BD8F-E4DE44E13F84}"/>
    <dgm:cxn modelId="{8D3A9506-B1DC-49CD-99F2-D71C4BFD65C9}" type="presOf" srcId="{076ED96B-F132-4305-9F06-372B3CF583AB}" destId="{C53543A1-968C-46D2-AF82-E7CCBE90A5B0}" srcOrd="0" destOrd="1" presId="urn:microsoft.com/office/officeart/2005/8/layout/hList1"/>
    <dgm:cxn modelId="{336DC31A-6A15-40AD-95BB-2623F2C67AA0}" type="presOf" srcId="{043D029D-00A5-4603-BBF3-EB291400A3D9}" destId="{B38D0D8C-BAD1-46E1-AA46-66E433017D7A}" srcOrd="0" destOrd="5" presId="urn:microsoft.com/office/officeart/2005/8/layout/hList1"/>
    <dgm:cxn modelId="{7F6B340C-31A7-4DF8-9682-937E983A4A4F}" type="presOf" srcId="{078748FF-EC05-463C-A9B5-E8020C454D53}" destId="{5CDA6908-FC2E-488A-A312-1F86486FFF65}" srcOrd="0" destOrd="2" presId="urn:microsoft.com/office/officeart/2005/8/layout/hList1"/>
    <dgm:cxn modelId="{ED827A85-239E-4754-BA4A-28B98FEC478D}" type="presOf" srcId="{3F45578C-FACF-4AF7-86F5-B274CD820D98}" destId="{50BD15EF-079F-4676-AFE9-CB3BBA657831}" srcOrd="0" destOrd="1" presId="urn:microsoft.com/office/officeart/2005/8/layout/hList1"/>
    <dgm:cxn modelId="{E49529A2-0B81-4BE8-A9D6-713DCAA51E4B}" type="presOf" srcId="{76AC3B62-9E26-48EC-9557-15D15DD9A3AB}" destId="{50BD15EF-079F-4676-AFE9-CB3BBA657831}" srcOrd="0" destOrd="0" presId="urn:microsoft.com/office/officeart/2005/8/layout/hList1"/>
    <dgm:cxn modelId="{60350A44-958F-469F-9E31-FFBA7D5BFDF4}" srcId="{36EE878D-3234-43F3-ADBD-6AF356A704DB}" destId="{28DF0AC2-E967-4E3A-9CD7-D554610E70A8}" srcOrd="3" destOrd="0" parTransId="{85AC08FC-4850-4E50-A227-F4B383E0D41A}" sibTransId="{0F3DE0A3-3CAC-4E92-B463-51FD5065901B}"/>
    <dgm:cxn modelId="{734DCAC2-530C-4860-BE3C-5C463416D99B}" srcId="{54F9F868-9492-4B42-9A17-3758490D2F38}" destId="{816E85DF-E81C-4170-A7EE-C90D1E57795A}" srcOrd="3" destOrd="0" parTransId="{3A6C2D66-2DEE-4DEF-85C8-3E56E896A644}" sibTransId="{E8B84AF5-A152-46B9-B98A-1E3A66E7C059}"/>
    <dgm:cxn modelId="{FFAD1AB3-072B-49A5-8491-CC823B6C1BD5}" srcId="{36EE878D-3234-43F3-ADBD-6AF356A704DB}" destId="{BEE82FAC-1B7D-4BE2-926B-B60E33E5DBAD}" srcOrd="0" destOrd="0" parTransId="{AFD27FAB-82ED-4F9A-A6A3-1481A5403099}" sibTransId="{8B7E9699-F3CE-4D53-98ED-948C8EF1FFF3}"/>
    <dgm:cxn modelId="{B160AA48-CBFA-4E9C-B34A-2A563D353A89}" type="presOf" srcId="{70085E01-67EF-408F-B44A-C3521C44423A}" destId="{A145FF41-31A1-469F-8EA3-6648E0160369}" srcOrd="0" destOrd="0" presId="urn:microsoft.com/office/officeart/2005/8/layout/hList1"/>
    <dgm:cxn modelId="{1F7AFF4D-A5D6-497B-B03B-0452FA8EB0A8}" srcId="{54F9F868-9492-4B42-9A17-3758490D2F38}" destId="{57A93F81-6BAF-4F4B-97C1-4E95D1B3D039}" srcOrd="2" destOrd="0" parTransId="{AF7A8F9E-E7C7-4C83-8D7B-AC064E0BB2A7}" sibTransId="{D189DD3B-AC69-45C7-80FF-4D57670B9855}"/>
    <dgm:cxn modelId="{3B0C8A3F-B062-4E5D-B3C1-A6FE268F4062}" type="presOf" srcId="{54F9F868-9492-4B42-9A17-3758490D2F38}" destId="{D508A968-B479-4809-A2DA-92B360FA81F9}" srcOrd="0" destOrd="0" presId="urn:microsoft.com/office/officeart/2005/8/layout/hList1"/>
    <dgm:cxn modelId="{51668AC6-5A65-454F-87FF-79E6F03B9DBA}" type="presOf" srcId="{BEE82FAC-1B7D-4BE2-926B-B60E33E5DBAD}" destId="{C53543A1-968C-46D2-AF82-E7CCBE90A5B0}" srcOrd="0" destOrd="0" presId="urn:microsoft.com/office/officeart/2005/8/layout/hList1"/>
    <dgm:cxn modelId="{91EC1239-F9F4-4C8E-960C-A8DBA741D939}" srcId="{54F9F868-9492-4B42-9A17-3758490D2F38}" destId="{22463D0A-BA68-44A6-BF9A-247E3EFA4C3E}" srcOrd="1" destOrd="0" parTransId="{840A2C0E-DCE3-4FD6-A7C2-48A03BC8A381}" sibTransId="{0029FB98-C2C9-4C3E-8899-2DA564CCFE47}"/>
    <dgm:cxn modelId="{D701EA83-92E6-456E-BD0F-845992F196E4}" srcId="{F6155296-69C3-4409-A69E-1A31218EAB8B}" destId="{4284B5DE-1A0A-4CFA-B333-9907E2D3DC21}" srcOrd="2" destOrd="0" parTransId="{DE5C5F10-000D-4EB4-93A3-EEAC492CF6B2}" sibTransId="{3F579539-E810-43E4-8410-0ACC413F9011}"/>
    <dgm:cxn modelId="{C1436D1C-358A-418F-AE65-FCDBC699BE45}" srcId="{54F9F868-9492-4B42-9A17-3758490D2F38}" destId="{043D029D-00A5-4603-BBF3-EB291400A3D9}" srcOrd="5" destOrd="0" parTransId="{23742D0C-0E54-4797-8FF9-0EA2AEBD1B27}" sibTransId="{5AD604ED-E5CA-406E-A2F1-F0E9E856FAB3}"/>
    <dgm:cxn modelId="{C7183BF8-1C97-474D-B83E-F2915FD8480B}" type="presOf" srcId="{4A525C79-98C4-4A66-91F5-F5D681FDDDB6}" destId="{B38D0D8C-BAD1-46E1-AA46-66E433017D7A}" srcOrd="0" destOrd="4" presId="urn:microsoft.com/office/officeart/2005/8/layout/hList1"/>
    <dgm:cxn modelId="{1DA1DC30-F17A-4BA3-B8CD-A789097939E9}" srcId="{F6155296-69C3-4409-A69E-1A31218EAB8B}" destId="{70085E01-67EF-408F-B44A-C3521C44423A}" srcOrd="0" destOrd="0" parTransId="{086172B9-F18B-48E6-B1DF-B62FE672B25C}" sibTransId="{4F02044C-5D98-4E80-9805-6906FACD50DB}"/>
    <dgm:cxn modelId="{797AEC8C-568F-4F48-A395-1E414EDEED9B}" srcId="{36EE878D-3234-43F3-ADBD-6AF356A704DB}" destId="{7F7A38D2-9676-433E-A9CA-D3F38063EF7E}" srcOrd="2" destOrd="0" parTransId="{79824C25-C845-45EC-8A38-B13BC9261127}" sibTransId="{A819FCFA-B787-4998-B25D-AD38DAE0CFDF}"/>
    <dgm:cxn modelId="{40A19C59-A19E-4C91-8E3E-6D13349D9906}" type="presParOf" srcId="{0DF71569-DB0D-4B8C-8AEF-FF130BD2E7D8}" destId="{A4DB3CFC-89E5-4CAC-85F3-8CD498D8A93D}" srcOrd="0" destOrd="0" presId="urn:microsoft.com/office/officeart/2005/8/layout/hList1"/>
    <dgm:cxn modelId="{D824BFD6-012E-494A-8BBF-70F9FC6BD297}" type="presParOf" srcId="{A4DB3CFC-89E5-4CAC-85F3-8CD498D8A93D}" destId="{A145FF41-31A1-469F-8EA3-6648E0160369}" srcOrd="0" destOrd="0" presId="urn:microsoft.com/office/officeart/2005/8/layout/hList1"/>
    <dgm:cxn modelId="{703C4E1F-FA05-4B54-8574-C7A5AEC80B69}" type="presParOf" srcId="{A4DB3CFC-89E5-4CAC-85F3-8CD498D8A93D}" destId="{50BD15EF-079F-4676-AFE9-CB3BBA657831}" srcOrd="1" destOrd="0" presId="urn:microsoft.com/office/officeart/2005/8/layout/hList1"/>
    <dgm:cxn modelId="{1C6C93B7-DA4B-492A-A73D-AA199B4AC21A}" type="presParOf" srcId="{0DF71569-DB0D-4B8C-8AEF-FF130BD2E7D8}" destId="{5BB93D22-797B-45C0-97FC-C728AA8B6848}" srcOrd="1" destOrd="0" presId="urn:microsoft.com/office/officeart/2005/8/layout/hList1"/>
    <dgm:cxn modelId="{6129AB7F-D608-43EB-AE1F-15253D5B6544}" type="presParOf" srcId="{0DF71569-DB0D-4B8C-8AEF-FF130BD2E7D8}" destId="{358AEBE9-0F68-4D94-81DA-EC1A09B2A2CB}" srcOrd="2" destOrd="0" presId="urn:microsoft.com/office/officeart/2005/8/layout/hList1"/>
    <dgm:cxn modelId="{28173798-D095-4BCA-AEFD-2F6C5DBD44CA}" type="presParOf" srcId="{358AEBE9-0F68-4D94-81DA-EC1A09B2A2CB}" destId="{EC56E3A9-E4B8-4800-B598-9BBD090982B7}" srcOrd="0" destOrd="0" presId="urn:microsoft.com/office/officeart/2005/8/layout/hList1"/>
    <dgm:cxn modelId="{0828160B-7F75-4DFD-8A8D-6D39378C8789}" type="presParOf" srcId="{358AEBE9-0F68-4D94-81DA-EC1A09B2A2CB}" destId="{F9EBA046-B5E7-4201-B6A8-E78A9FA558A5}" srcOrd="1" destOrd="0" presId="urn:microsoft.com/office/officeart/2005/8/layout/hList1"/>
    <dgm:cxn modelId="{8FACADEF-E9B9-4606-8A02-D81A762DB32D}" type="presParOf" srcId="{0DF71569-DB0D-4B8C-8AEF-FF130BD2E7D8}" destId="{D39B96C0-AF09-404F-902B-F73B9659974A}" srcOrd="3" destOrd="0" presId="urn:microsoft.com/office/officeart/2005/8/layout/hList1"/>
    <dgm:cxn modelId="{C6C40114-D26B-4A2D-97C9-0CB001E5B0B7}" type="presParOf" srcId="{0DF71569-DB0D-4B8C-8AEF-FF130BD2E7D8}" destId="{E7BD2632-02B9-43B7-AB67-F0AB61B2A7F2}" srcOrd="4" destOrd="0" presId="urn:microsoft.com/office/officeart/2005/8/layout/hList1"/>
    <dgm:cxn modelId="{5062AF53-777D-4BBD-B1B1-407D458FF1A2}" type="presParOf" srcId="{E7BD2632-02B9-43B7-AB67-F0AB61B2A7F2}" destId="{A3E38A1E-85D8-4B1E-A1FD-FC7E278463F1}" srcOrd="0" destOrd="0" presId="urn:microsoft.com/office/officeart/2005/8/layout/hList1"/>
    <dgm:cxn modelId="{CCB0F3A3-88B6-42DE-81B7-C301AF6A1A4C}" type="presParOf" srcId="{E7BD2632-02B9-43B7-AB67-F0AB61B2A7F2}" destId="{5CDA6908-FC2E-488A-A312-1F86486FFF65}" srcOrd="1" destOrd="0" presId="urn:microsoft.com/office/officeart/2005/8/layout/hList1"/>
    <dgm:cxn modelId="{721F6420-0D1A-4240-A345-18BCE36D5CA1}" type="presParOf" srcId="{0DF71569-DB0D-4B8C-8AEF-FF130BD2E7D8}" destId="{11720CD8-A15B-4FD0-B849-0CB26052BDAF}" srcOrd="5" destOrd="0" presId="urn:microsoft.com/office/officeart/2005/8/layout/hList1"/>
    <dgm:cxn modelId="{E8F581CC-3001-464B-8B24-0F7EE525E60C}" type="presParOf" srcId="{0DF71569-DB0D-4B8C-8AEF-FF130BD2E7D8}" destId="{2F884AA5-C184-48E8-9672-169DAD8F1935}" srcOrd="6" destOrd="0" presId="urn:microsoft.com/office/officeart/2005/8/layout/hList1"/>
    <dgm:cxn modelId="{43B2EC73-3C80-4352-89B8-4E5BB0A5A65E}" type="presParOf" srcId="{2F884AA5-C184-48E8-9672-169DAD8F1935}" destId="{661A1C79-5431-4376-845D-C34DA01ED0F4}" srcOrd="0" destOrd="0" presId="urn:microsoft.com/office/officeart/2005/8/layout/hList1"/>
    <dgm:cxn modelId="{BE225E67-3903-40FC-888B-FC6BBF4A8B17}" type="presParOf" srcId="{2F884AA5-C184-48E8-9672-169DAD8F1935}" destId="{C53543A1-968C-46D2-AF82-E7CCBE90A5B0}" srcOrd="1" destOrd="0" presId="urn:microsoft.com/office/officeart/2005/8/layout/hList1"/>
    <dgm:cxn modelId="{9921FB22-26FE-4973-93FA-2925F8AF4FEA}" type="presParOf" srcId="{0DF71569-DB0D-4B8C-8AEF-FF130BD2E7D8}" destId="{F7999ED3-6C85-47E0-B953-FF88861B6C46}" srcOrd="7" destOrd="0" presId="urn:microsoft.com/office/officeart/2005/8/layout/hList1"/>
    <dgm:cxn modelId="{0B52A302-92C4-4F44-81AF-900AD02976C5}" type="presParOf" srcId="{0DF71569-DB0D-4B8C-8AEF-FF130BD2E7D8}" destId="{B668D5D3-DB5C-4CE3-9FDB-B2DFF148CE5B}" srcOrd="8" destOrd="0" presId="urn:microsoft.com/office/officeart/2005/8/layout/hList1"/>
    <dgm:cxn modelId="{6E59DB64-F036-449F-8AB8-DB3B25A0798A}" type="presParOf" srcId="{B668D5D3-DB5C-4CE3-9FDB-B2DFF148CE5B}" destId="{D508A968-B479-4809-A2DA-92B360FA81F9}" srcOrd="0" destOrd="0" presId="urn:microsoft.com/office/officeart/2005/8/layout/hList1"/>
    <dgm:cxn modelId="{FF111E88-F773-49D1-8976-60F7714B29C4}" type="presParOf" srcId="{B668D5D3-DB5C-4CE3-9FDB-B2DFF148CE5B}" destId="{B38D0D8C-BAD1-46E1-AA46-66E433017D7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5FF41-31A1-469F-8EA3-6648E0160369}">
      <dsp:nvSpPr>
        <dsp:cNvPr id="0" name=""/>
        <dsp:cNvSpPr/>
      </dsp:nvSpPr>
      <dsp:spPr>
        <a:xfrm>
          <a:off x="5556" y="993265"/>
          <a:ext cx="2129895" cy="79393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b="1" kern="1200" dirty="0" smtClean="0"/>
            <a:t>NFIP Reform</a:t>
          </a:r>
          <a:endParaRPr lang="en-US" sz="2300" b="1" kern="1200" dirty="0"/>
        </a:p>
      </dsp:txBody>
      <dsp:txXfrm>
        <a:off x="5556" y="993265"/>
        <a:ext cx="2129895" cy="793934"/>
      </dsp:txXfrm>
    </dsp:sp>
    <dsp:sp modelId="{50BD15EF-079F-4676-AFE9-CB3BBA657831}">
      <dsp:nvSpPr>
        <dsp:cNvPr id="0" name=""/>
        <dsp:cNvSpPr/>
      </dsp:nvSpPr>
      <dsp:spPr>
        <a:xfrm>
          <a:off x="5556" y="1817371"/>
          <a:ext cx="2129895" cy="4047362"/>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FIRM Existing Flood Risk</a:t>
          </a:r>
          <a:endParaRPr lang="en-US" sz="1600" kern="1200" dirty="0"/>
        </a:p>
        <a:p>
          <a:pPr marL="171450" lvl="1" indent="-171450" algn="l" defTabSz="711200">
            <a:lnSpc>
              <a:spcPct val="90000"/>
            </a:lnSpc>
            <a:spcBef>
              <a:spcPct val="0"/>
            </a:spcBef>
            <a:spcAft>
              <a:spcPct val="15000"/>
            </a:spcAft>
            <a:buChar char="••"/>
          </a:pPr>
          <a:r>
            <a:rPr lang="en-US" sz="1600" kern="1200" dirty="0" smtClean="0"/>
            <a:t>Technical Mapping Advisory Council</a:t>
          </a:r>
          <a:endParaRPr lang="en-US" sz="1600" kern="1200" dirty="0"/>
        </a:p>
        <a:p>
          <a:pPr marL="171450" lvl="1" indent="-171450" algn="l" defTabSz="711200">
            <a:lnSpc>
              <a:spcPct val="90000"/>
            </a:lnSpc>
            <a:spcBef>
              <a:spcPct val="0"/>
            </a:spcBef>
            <a:spcAft>
              <a:spcPct val="15000"/>
            </a:spcAft>
            <a:buChar char="••"/>
          </a:pPr>
          <a:r>
            <a:rPr lang="en-US" sz="1600" kern="1200" dirty="0" smtClean="0"/>
            <a:t>Future flood risk</a:t>
          </a:r>
          <a:endParaRPr lang="en-US" sz="1600" kern="1200" dirty="0"/>
        </a:p>
        <a:p>
          <a:pPr marL="171450" lvl="1" indent="-171450" algn="l" defTabSz="711200">
            <a:lnSpc>
              <a:spcPct val="90000"/>
            </a:lnSpc>
            <a:spcBef>
              <a:spcPct val="0"/>
            </a:spcBef>
            <a:spcAft>
              <a:spcPct val="15000"/>
            </a:spcAft>
            <a:buChar char="••"/>
          </a:pPr>
          <a:r>
            <a:rPr lang="en-US" sz="1600" kern="1200" dirty="0" smtClean="0"/>
            <a:t>Expired 9/30 and reauthorized until 12/8</a:t>
          </a:r>
          <a:endParaRPr lang="en-US" sz="1600" kern="1200" dirty="0"/>
        </a:p>
        <a:p>
          <a:pPr marL="171450" lvl="1" indent="-171450" algn="l" defTabSz="711200">
            <a:lnSpc>
              <a:spcPct val="90000"/>
            </a:lnSpc>
            <a:spcBef>
              <a:spcPct val="0"/>
            </a:spcBef>
            <a:spcAft>
              <a:spcPct val="15000"/>
            </a:spcAft>
            <a:buChar char="••"/>
          </a:pPr>
          <a:r>
            <a:rPr lang="en-US" sz="1600" kern="1200" dirty="0" smtClean="0"/>
            <a:t>Band aid or full reform?</a:t>
          </a:r>
          <a:endParaRPr lang="en-US" sz="1600" kern="1200" dirty="0"/>
        </a:p>
      </dsp:txBody>
      <dsp:txXfrm>
        <a:off x="5556" y="1817371"/>
        <a:ext cx="2129895" cy="4047362"/>
      </dsp:txXfrm>
    </dsp:sp>
    <dsp:sp modelId="{EC56E3A9-E4B8-4800-B598-9BBD090982B7}">
      <dsp:nvSpPr>
        <dsp:cNvPr id="0" name=""/>
        <dsp:cNvSpPr/>
      </dsp:nvSpPr>
      <dsp:spPr>
        <a:xfrm>
          <a:off x="2433637" y="987422"/>
          <a:ext cx="2129895" cy="79393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b="1" kern="1200" dirty="0" smtClean="0"/>
            <a:t>CRS</a:t>
          </a:r>
          <a:endParaRPr lang="en-US" sz="2300" b="1" kern="1200" dirty="0"/>
        </a:p>
      </dsp:txBody>
      <dsp:txXfrm>
        <a:off x="2433637" y="987422"/>
        <a:ext cx="2129895" cy="793934"/>
      </dsp:txXfrm>
    </dsp:sp>
    <dsp:sp modelId="{F9EBA046-B5E7-4201-B6A8-E78A9FA558A5}">
      <dsp:nvSpPr>
        <dsp:cNvPr id="0" name=""/>
        <dsp:cNvSpPr/>
      </dsp:nvSpPr>
      <dsp:spPr>
        <a:xfrm>
          <a:off x="2433637" y="1799842"/>
          <a:ext cx="2129895" cy="4070734"/>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Sea Level Rise Credits ~ 500 pts.</a:t>
          </a:r>
          <a:endParaRPr lang="en-US" sz="1600" kern="1200" dirty="0"/>
        </a:p>
        <a:p>
          <a:pPr marL="171450" lvl="1" indent="-171450" algn="l" defTabSz="711200">
            <a:lnSpc>
              <a:spcPct val="90000"/>
            </a:lnSpc>
            <a:spcBef>
              <a:spcPct val="0"/>
            </a:spcBef>
            <a:spcAft>
              <a:spcPct val="15000"/>
            </a:spcAft>
            <a:buChar char="••"/>
          </a:pPr>
          <a:r>
            <a:rPr lang="en-US" sz="1600" kern="1200" dirty="0" smtClean="0"/>
            <a:t>Mapping</a:t>
          </a:r>
          <a:endParaRPr lang="en-US" sz="1600" kern="1200" dirty="0"/>
        </a:p>
        <a:p>
          <a:pPr marL="171450" lvl="1" indent="-171450" algn="l" defTabSz="711200">
            <a:lnSpc>
              <a:spcPct val="90000"/>
            </a:lnSpc>
            <a:spcBef>
              <a:spcPct val="0"/>
            </a:spcBef>
            <a:spcAft>
              <a:spcPct val="15000"/>
            </a:spcAft>
            <a:buChar char="••"/>
          </a:pPr>
          <a:r>
            <a:rPr lang="en-US" sz="1600" kern="1200" dirty="0" smtClean="0"/>
            <a:t>Improvement of rating score</a:t>
          </a:r>
          <a:endParaRPr lang="en-US" sz="1600" kern="1200" dirty="0"/>
        </a:p>
        <a:p>
          <a:pPr marL="171450" lvl="1" indent="-171450" algn="l" defTabSz="711200">
            <a:lnSpc>
              <a:spcPct val="90000"/>
            </a:lnSpc>
            <a:spcBef>
              <a:spcPct val="0"/>
            </a:spcBef>
            <a:spcAft>
              <a:spcPct val="15000"/>
            </a:spcAft>
            <a:buChar char="••"/>
          </a:pPr>
          <a:r>
            <a:rPr lang="en-US" sz="1600" kern="1200" dirty="0" smtClean="0"/>
            <a:t>Example- County x receives a CRS score of 5, but to improve to a 4, these points are pivotal.</a:t>
          </a:r>
          <a:endParaRPr lang="en-US" sz="1600" kern="1200" dirty="0"/>
        </a:p>
      </dsp:txBody>
      <dsp:txXfrm>
        <a:off x="2433637" y="1799842"/>
        <a:ext cx="2129895" cy="4070734"/>
      </dsp:txXfrm>
    </dsp:sp>
    <dsp:sp modelId="{A3E38A1E-85D8-4B1E-A1FD-FC7E278463F1}">
      <dsp:nvSpPr>
        <dsp:cNvPr id="0" name=""/>
        <dsp:cNvSpPr/>
      </dsp:nvSpPr>
      <dsp:spPr>
        <a:xfrm>
          <a:off x="4861718" y="984578"/>
          <a:ext cx="2129895" cy="79393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b="1" kern="1200" dirty="0" smtClean="0"/>
            <a:t>Corps of Engineers</a:t>
          </a:r>
          <a:endParaRPr lang="en-US" sz="2300" b="1" kern="1200" dirty="0"/>
        </a:p>
      </dsp:txBody>
      <dsp:txXfrm>
        <a:off x="4861718" y="984578"/>
        <a:ext cx="2129895" cy="793934"/>
      </dsp:txXfrm>
    </dsp:sp>
    <dsp:sp modelId="{5CDA6908-FC2E-488A-A312-1F86486FFF65}">
      <dsp:nvSpPr>
        <dsp:cNvPr id="0" name=""/>
        <dsp:cNvSpPr/>
      </dsp:nvSpPr>
      <dsp:spPr>
        <a:xfrm>
          <a:off x="4861718" y="1793691"/>
          <a:ext cx="2129895" cy="4082113"/>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Previous “Incorporating Sea-Level Change Considerations in Civil Works Programs”</a:t>
          </a:r>
          <a:endParaRPr lang="en-US" sz="1600" kern="1200" dirty="0"/>
        </a:p>
        <a:p>
          <a:pPr marL="171450" lvl="1" indent="-171450" algn="l" defTabSz="711200">
            <a:lnSpc>
              <a:spcPct val="90000"/>
            </a:lnSpc>
            <a:spcBef>
              <a:spcPct val="0"/>
            </a:spcBef>
            <a:spcAft>
              <a:spcPct val="15000"/>
            </a:spcAft>
            <a:buChar char="••"/>
          </a:pPr>
          <a:r>
            <a:rPr lang="en-US" sz="1600" kern="1200" dirty="0" smtClean="0"/>
            <a:t>Sea level rise calculator (2017) with 3 scenarios</a:t>
          </a:r>
          <a:endParaRPr lang="en-US" sz="1600" kern="1200" dirty="0"/>
        </a:p>
        <a:p>
          <a:pPr marL="171450" lvl="1" indent="-171450" algn="l" defTabSz="711200">
            <a:lnSpc>
              <a:spcPct val="90000"/>
            </a:lnSpc>
            <a:spcBef>
              <a:spcPct val="0"/>
            </a:spcBef>
            <a:spcAft>
              <a:spcPct val="15000"/>
            </a:spcAft>
            <a:buChar char="••"/>
          </a:pPr>
          <a:r>
            <a:rPr lang="en-US" sz="1600" kern="1200" dirty="0" smtClean="0"/>
            <a:t>Guidance on Inland Climate Change </a:t>
          </a:r>
          <a:endParaRPr lang="en-US" sz="1600" kern="1200" dirty="0"/>
        </a:p>
        <a:p>
          <a:pPr marL="171450" lvl="1" indent="-171450" algn="l" defTabSz="711200">
            <a:lnSpc>
              <a:spcPct val="90000"/>
            </a:lnSpc>
            <a:spcBef>
              <a:spcPct val="0"/>
            </a:spcBef>
            <a:spcAft>
              <a:spcPct val="15000"/>
            </a:spcAft>
            <a:buChar char="••"/>
          </a:pPr>
          <a:r>
            <a:rPr lang="en-US" sz="1600" kern="1200" dirty="0" smtClean="0"/>
            <a:t>Principles for Risk in Planning</a:t>
          </a:r>
          <a:endParaRPr lang="en-US" sz="1600" kern="1200" dirty="0"/>
        </a:p>
        <a:p>
          <a:pPr marL="114300" lvl="1" indent="-114300" algn="l" defTabSz="577850">
            <a:lnSpc>
              <a:spcPct val="90000"/>
            </a:lnSpc>
            <a:spcBef>
              <a:spcPct val="0"/>
            </a:spcBef>
            <a:spcAft>
              <a:spcPct val="15000"/>
            </a:spcAft>
            <a:buChar char="••"/>
          </a:pPr>
          <a:endParaRPr lang="en-US" sz="1300" kern="1200" dirty="0"/>
        </a:p>
      </dsp:txBody>
      <dsp:txXfrm>
        <a:off x="4861718" y="1793691"/>
        <a:ext cx="2129895" cy="4082113"/>
      </dsp:txXfrm>
    </dsp:sp>
    <dsp:sp modelId="{661A1C79-5431-4376-845D-C34DA01ED0F4}">
      <dsp:nvSpPr>
        <dsp:cNvPr id="0" name=""/>
        <dsp:cNvSpPr/>
      </dsp:nvSpPr>
      <dsp:spPr>
        <a:xfrm>
          <a:off x="7298276" y="997451"/>
          <a:ext cx="2129895" cy="75737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rPr>
            <a:t>NEPA</a:t>
          </a:r>
          <a:endParaRPr lang="en-US" sz="2300" b="1" kern="1200" dirty="0">
            <a:solidFill>
              <a:schemeClr val="bg1"/>
            </a:solidFill>
          </a:endParaRPr>
        </a:p>
      </dsp:txBody>
      <dsp:txXfrm>
        <a:off x="7298276" y="997451"/>
        <a:ext cx="2129895" cy="757374"/>
      </dsp:txXfrm>
    </dsp:sp>
    <dsp:sp modelId="{C53543A1-968C-46D2-AF82-E7CCBE90A5B0}">
      <dsp:nvSpPr>
        <dsp:cNvPr id="0" name=""/>
        <dsp:cNvSpPr/>
      </dsp:nvSpPr>
      <dsp:spPr>
        <a:xfrm>
          <a:off x="7300108" y="1740946"/>
          <a:ext cx="2129895" cy="4182094"/>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Agency determines whether GHG emissions/climate change impacts would be useful </a:t>
          </a:r>
          <a:endParaRPr lang="en-US" sz="1600" kern="1200" dirty="0"/>
        </a:p>
        <a:p>
          <a:pPr marL="171450" lvl="1" indent="-171450" algn="l" defTabSz="711200">
            <a:lnSpc>
              <a:spcPct val="90000"/>
            </a:lnSpc>
            <a:spcBef>
              <a:spcPct val="0"/>
            </a:spcBef>
            <a:spcAft>
              <a:spcPct val="15000"/>
            </a:spcAft>
            <a:buChar char="••"/>
          </a:pPr>
          <a:r>
            <a:rPr lang="en-US" sz="1600" kern="1200" dirty="0" smtClean="0"/>
            <a:t>“Rule of reason” to ensure level of analysis is appropriate</a:t>
          </a:r>
        </a:p>
        <a:p>
          <a:pPr marL="171450" lvl="1" indent="-171450" algn="l" defTabSz="711200">
            <a:lnSpc>
              <a:spcPct val="90000"/>
            </a:lnSpc>
            <a:spcBef>
              <a:spcPct val="0"/>
            </a:spcBef>
            <a:spcAft>
              <a:spcPct val="15000"/>
            </a:spcAft>
            <a:buChar char="••"/>
          </a:pPr>
          <a:r>
            <a:rPr lang="en-US" sz="1600" kern="1200" dirty="0" smtClean="0"/>
            <a:t>8/2/16 Guidance- # on GHGEs if feasible &amp; indirect effects</a:t>
          </a:r>
        </a:p>
        <a:p>
          <a:pPr marL="171450" lvl="1" indent="-171450" algn="l" defTabSz="711200">
            <a:lnSpc>
              <a:spcPct val="90000"/>
            </a:lnSpc>
            <a:spcBef>
              <a:spcPct val="0"/>
            </a:spcBef>
            <a:spcAft>
              <a:spcPct val="15000"/>
            </a:spcAft>
            <a:buChar char="••"/>
          </a:pPr>
          <a:r>
            <a:rPr lang="en-US" sz="1600" kern="1200" dirty="0" smtClean="0"/>
            <a:t>Early 2017- CEQ directed to withdraw</a:t>
          </a:r>
        </a:p>
        <a:p>
          <a:pPr marL="57150" lvl="1" indent="-57150" algn="l" defTabSz="488950">
            <a:lnSpc>
              <a:spcPct val="90000"/>
            </a:lnSpc>
            <a:spcBef>
              <a:spcPct val="0"/>
            </a:spcBef>
            <a:spcAft>
              <a:spcPct val="15000"/>
            </a:spcAft>
            <a:buChar char="••"/>
          </a:pPr>
          <a:endParaRPr lang="en-US" sz="1100" kern="1200" dirty="0"/>
        </a:p>
      </dsp:txBody>
      <dsp:txXfrm>
        <a:off x="7300108" y="1740946"/>
        <a:ext cx="2129895" cy="4182094"/>
      </dsp:txXfrm>
    </dsp:sp>
    <dsp:sp modelId="{D508A968-B479-4809-A2DA-92B360FA81F9}">
      <dsp:nvSpPr>
        <dsp:cNvPr id="0" name=""/>
        <dsp:cNvSpPr/>
      </dsp:nvSpPr>
      <dsp:spPr>
        <a:xfrm>
          <a:off x="9717880" y="978180"/>
          <a:ext cx="2129895" cy="79393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b="1" kern="1200" dirty="0" smtClean="0"/>
            <a:t>FFRMS</a:t>
          </a:r>
          <a:endParaRPr lang="en-US" sz="2300" b="1" kern="1200" dirty="0"/>
        </a:p>
      </dsp:txBody>
      <dsp:txXfrm>
        <a:off x="9717880" y="978180"/>
        <a:ext cx="2129895" cy="793934"/>
      </dsp:txXfrm>
    </dsp:sp>
    <dsp:sp modelId="{B38D0D8C-BAD1-46E1-AA46-66E433017D7A}">
      <dsp:nvSpPr>
        <dsp:cNvPr id="0" name=""/>
        <dsp:cNvSpPr/>
      </dsp:nvSpPr>
      <dsp:spPr>
        <a:xfrm>
          <a:off x="9723437" y="1774497"/>
          <a:ext cx="2129895" cy="4107704"/>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Federal investments  implemented through Hazard Mitigation Assistance Grants and the Public Assistance Program</a:t>
          </a:r>
          <a:endParaRPr lang="en-US" sz="1600" kern="1200" dirty="0"/>
        </a:p>
        <a:p>
          <a:pPr marL="171450" lvl="1" indent="-171450" algn="l" defTabSz="711200">
            <a:lnSpc>
              <a:spcPct val="90000"/>
            </a:lnSpc>
            <a:spcBef>
              <a:spcPct val="0"/>
            </a:spcBef>
            <a:spcAft>
              <a:spcPct val="15000"/>
            </a:spcAft>
            <a:buChar char="••"/>
          </a:pPr>
          <a:r>
            <a:rPr lang="en-US" sz="1600" kern="1200" dirty="0" smtClean="0"/>
            <a:t>FEMA grants</a:t>
          </a:r>
        </a:p>
        <a:p>
          <a:pPr marL="171450" lvl="1" indent="-171450" algn="l" defTabSz="711200">
            <a:lnSpc>
              <a:spcPct val="90000"/>
            </a:lnSpc>
            <a:spcBef>
              <a:spcPct val="0"/>
            </a:spcBef>
            <a:spcAft>
              <a:spcPct val="15000"/>
            </a:spcAft>
            <a:buChar char="••"/>
          </a:pPr>
          <a:r>
            <a:rPr lang="en-US" sz="1600" kern="1200" dirty="0" smtClean="0"/>
            <a:t>Land, land use, construction for “federal projects”</a:t>
          </a:r>
        </a:p>
        <a:p>
          <a:pPr marL="171450" lvl="1" indent="-171450" algn="l" defTabSz="711200">
            <a:lnSpc>
              <a:spcPct val="90000"/>
            </a:lnSpc>
            <a:spcBef>
              <a:spcPct val="0"/>
            </a:spcBef>
            <a:spcAft>
              <a:spcPct val="15000"/>
            </a:spcAft>
            <a:buChar char="••"/>
          </a:pPr>
          <a:r>
            <a:rPr lang="en-US" sz="1600" kern="1200" dirty="0" smtClean="0"/>
            <a:t>Executive Order revoking FFRMS signed 8/15</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9723437" y="1774497"/>
        <a:ext cx="2129895" cy="410770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3968" tIns="46984" rIns="93968" bIns="46984"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3968" tIns="46984" rIns="93968" bIns="46984" rtlCol="0"/>
          <a:lstStyle>
            <a:lvl1pPr algn="r" fontAlgn="auto">
              <a:spcBef>
                <a:spcPts val="0"/>
              </a:spcBef>
              <a:spcAft>
                <a:spcPts val="0"/>
              </a:spcAft>
              <a:defRPr sz="1200" smtClean="0">
                <a:latin typeface="+mn-lt"/>
                <a:ea typeface="+mn-ea"/>
                <a:cs typeface="+mn-cs"/>
              </a:defRPr>
            </a:lvl1pPr>
          </a:lstStyle>
          <a:p>
            <a:pPr>
              <a:defRPr/>
            </a:pPr>
            <a:fld id="{407B8DA9-6777-3F43-B002-376A1226918E}" type="datetimeFigureOut">
              <a:rPr lang="en-US"/>
              <a:pPr>
                <a:defRPr/>
              </a:pPr>
              <a:t>12/6/2017</a:t>
            </a:fld>
            <a:endParaRPr lang="en-US"/>
          </a:p>
        </p:txBody>
      </p:sp>
      <p:sp>
        <p:nvSpPr>
          <p:cNvPr id="4" name="Footer Placeholder 3"/>
          <p:cNvSpPr>
            <a:spLocks noGrp="1"/>
          </p:cNvSpPr>
          <p:nvPr>
            <p:ph type="ftr" sz="quarter" idx="2"/>
          </p:nvPr>
        </p:nvSpPr>
        <p:spPr>
          <a:xfrm>
            <a:off x="0" y="8899525"/>
            <a:ext cx="3067050" cy="468313"/>
          </a:xfrm>
          <a:prstGeom prst="rect">
            <a:avLst/>
          </a:prstGeom>
        </p:spPr>
        <p:txBody>
          <a:bodyPr vert="horz" lIns="93968" tIns="46984" rIns="93968" bIns="46984"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008438" y="8899525"/>
            <a:ext cx="3067050" cy="468313"/>
          </a:xfrm>
          <a:prstGeom prst="rect">
            <a:avLst/>
          </a:prstGeom>
        </p:spPr>
        <p:txBody>
          <a:bodyPr vert="horz" lIns="93968" tIns="46984" rIns="93968" bIns="46984" rtlCol="0" anchor="b"/>
          <a:lstStyle>
            <a:lvl1pPr algn="r" fontAlgn="auto">
              <a:spcBef>
                <a:spcPts val="0"/>
              </a:spcBef>
              <a:spcAft>
                <a:spcPts val="0"/>
              </a:spcAft>
              <a:defRPr sz="1200" smtClean="0">
                <a:latin typeface="+mn-lt"/>
                <a:ea typeface="+mn-ea"/>
                <a:cs typeface="+mn-cs"/>
              </a:defRPr>
            </a:lvl1pPr>
          </a:lstStyle>
          <a:p>
            <a:pPr>
              <a:defRPr/>
            </a:pPr>
            <a:fld id="{729E9306-5D34-8A46-A1F0-45308D621059}" type="slidenum">
              <a:rPr lang="en-US"/>
              <a:pPr>
                <a:defRPr/>
              </a:pPr>
              <a:t>‹#›</a:t>
            </a:fld>
            <a:endParaRPr lang="en-US"/>
          </a:p>
        </p:txBody>
      </p:sp>
    </p:spTree>
    <p:extLst>
      <p:ext uri="{BB962C8B-B14F-4D97-AF65-F5344CB8AC3E}">
        <p14:creationId xmlns:p14="http://schemas.microsoft.com/office/powerpoint/2010/main" val="3708370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3968" tIns="46984" rIns="93968" bIns="46984"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3968" tIns="46984" rIns="93968" bIns="46984" rtlCol="0"/>
          <a:lstStyle>
            <a:lvl1pPr algn="r" fontAlgn="auto">
              <a:spcBef>
                <a:spcPts val="0"/>
              </a:spcBef>
              <a:spcAft>
                <a:spcPts val="0"/>
              </a:spcAft>
              <a:defRPr sz="1200" smtClean="0">
                <a:latin typeface="+mn-lt"/>
                <a:ea typeface="+mn-ea"/>
                <a:cs typeface="+mn-cs"/>
              </a:defRPr>
            </a:lvl1pPr>
          </a:lstStyle>
          <a:p>
            <a:pPr>
              <a:defRPr/>
            </a:pPr>
            <a:fld id="{A63D385D-7143-0D49-8BFF-D666F53B9CF9}" type="datetimeFigureOut">
              <a:rPr lang="en-US"/>
              <a:pPr>
                <a:defRPr/>
              </a:pPr>
              <a:t>12/6/2017</a:t>
            </a:fld>
            <a:endParaRPr lang="en-US"/>
          </a:p>
        </p:txBody>
      </p:sp>
      <p:sp>
        <p:nvSpPr>
          <p:cNvPr id="4" name="Slide Image Placeholder 3"/>
          <p:cNvSpPr>
            <a:spLocks noGrp="1" noRot="1" noChangeAspect="1"/>
          </p:cNvSpPr>
          <p:nvPr>
            <p:ph type="sldImg" idx="2"/>
          </p:nvPr>
        </p:nvSpPr>
        <p:spPr>
          <a:xfrm>
            <a:off x="415925" y="703263"/>
            <a:ext cx="6245225" cy="3513137"/>
          </a:xfrm>
          <a:prstGeom prst="rect">
            <a:avLst/>
          </a:prstGeom>
          <a:noFill/>
          <a:ln w="12700">
            <a:solidFill>
              <a:prstClr val="black"/>
            </a:solidFill>
          </a:ln>
        </p:spPr>
        <p:txBody>
          <a:bodyPr vert="horz" lIns="93968" tIns="46984" rIns="93968" bIns="46984" rtlCol="0" anchor="ctr"/>
          <a:lstStyle/>
          <a:p>
            <a:pPr lvl="0"/>
            <a:endParaRPr lang="en-US" noProof="0"/>
          </a:p>
        </p:txBody>
      </p:sp>
      <p:sp>
        <p:nvSpPr>
          <p:cNvPr id="5" name="Notes Placeholder 4"/>
          <p:cNvSpPr>
            <a:spLocks noGrp="1"/>
          </p:cNvSpPr>
          <p:nvPr>
            <p:ph type="body" sz="quarter" idx="3"/>
          </p:nvPr>
        </p:nvSpPr>
        <p:spPr>
          <a:xfrm>
            <a:off x="708025" y="4449763"/>
            <a:ext cx="5661025" cy="4216400"/>
          </a:xfrm>
          <a:prstGeom prst="rect">
            <a:avLst/>
          </a:prstGeom>
        </p:spPr>
        <p:txBody>
          <a:bodyPr vert="horz" lIns="93968" tIns="46984" rIns="93968" bIns="469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9525"/>
            <a:ext cx="3067050" cy="468313"/>
          </a:xfrm>
          <a:prstGeom prst="rect">
            <a:avLst/>
          </a:prstGeom>
        </p:spPr>
        <p:txBody>
          <a:bodyPr vert="horz" lIns="93968" tIns="46984" rIns="93968" bIns="46984"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08438" y="8899525"/>
            <a:ext cx="3067050" cy="468313"/>
          </a:xfrm>
          <a:prstGeom prst="rect">
            <a:avLst/>
          </a:prstGeom>
        </p:spPr>
        <p:txBody>
          <a:bodyPr vert="horz" lIns="93968" tIns="46984" rIns="93968" bIns="46984" rtlCol="0" anchor="b"/>
          <a:lstStyle>
            <a:lvl1pPr algn="r" fontAlgn="auto">
              <a:spcBef>
                <a:spcPts val="0"/>
              </a:spcBef>
              <a:spcAft>
                <a:spcPts val="0"/>
              </a:spcAft>
              <a:defRPr sz="1200" smtClean="0">
                <a:latin typeface="+mn-lt"/>
                <a:ea typeface="+mn-ea"/>
                <a:cs typeface="+mn-cs"/>
              </a:defRPr>
            </a:lvl1pPr>
          </a:lstStyle>
          <a:p>
            <a:pPr>
              <a:defRPr/>
            </a:pPr>
            <a:fld id="{9020A7E2-8BB6-3247-81F0-E12632B98E23}" type="slidenum">
              <a:rPr lang="en-US"/>
              <a:pPr>
                <a:defRPr/>
              </a:pPr>
              <a:t>‹#›</a:t>
            </a:fld>
            <a:endParaRPr lang="en-US"/>
          </a:p>
        </p:txBody>
      </p:sp>
    </p:spTree>
    <p:extLst>
      <p:ext uri="{BB962C8B-B14F-4D97-AF65-F5344CB8AC3E}">
        <p14:creationId xmlns:p14="http://schemas.microsoft.com/office/powerpoint/2010/main" val="18987293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20A7E2-8BB6-3247-81F0-E12632B98E23}" type="slidenum">
              <a:rPr lang="en-US" smtClean="0"/>
              <a:pPr>
                <a:defRPr/>
              </a:pPr>
              <a:t>7</a:t>
            </a:fld>
            <a:endParaRPr lang="en-US"/>
          </a:p>
        </p:txBody>
      </p:sp>
    </p:spTree>
    <p:extLst>
      <p:ext uri="{BB962C8B-B14F-4D97-AF65-F5344CB8AC3E}">
        <p14:creationId xmlns:p14="http://schemas.microsoft.com/office/powerpoint/2010/main" val="192389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703263"/>
            <a:ext cx="6245225" cy="3513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CE28A-F7BB-4EEC-BDBE-7649871FC190}" type="slidenum">
              <a:rPr lang="en-US" smtClean="0"/>
              <a:pPr/>
              <a:t>17</a:t>
            </a:fld>
            <a:endParaRPr lang="en-US"/>
          </a:p>
        </p:txBody>
      </p:sp>
    </p:spTree>
    <p:extLst>
      <p:ext uri="{BB962C8B-B14F-4D97-AF65-F5344CB8AC3E}">
        <p14:creationId xmlns:p14="http://schemas.microsoft.com/office/powerpoint/2010/main" val="1720718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703263"/>
            <a:ext cx="6245225" cy="3513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CE28A-F7BB-4EEC-BDBE-7649871FC190}" type="slidenum">
              <a:rPr lang="en-US" smtClean="0"/>
              <a:pPr/>
              <a:t>19</a:t>
            </a:fld>
            <a:endParaRPr lang="en-US"/>
          </a:p>
        </p:txBody>
      </p:sp>
    </p:spTree>
    <p:extLst>
      <p:ext uri="{BB962C8B-B14F-4D97-AF65-F5344CB8AC3E}">
        <p14:creationId xmlns:p14="http://schemas.microsoft.com/office/powerpoint/2010/main" val="3940400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703263"/>
            <a:ext cx="6245225" cy="3513137"/>
          </a:xfrm>
        </p:spPr>
      </p:sp>
      <p:sp>
        <p:nvSpPr>
          <p:cNvPr id="3" name="Notes Placeholder 2"/>
          <p:cNvSpPr>
            <a:spLocks noGrp="1"/>
          </p:cNvSpPr>
          <p:nvPr>
            <p:ph type="body" idx="1"/>
          </p:nvPr>
        </p:nvSpPr>
        <p:spPr/>
        <p:txBody>
          <a:bodyPr/>
          <a:lstStyle/>
          <a:p>
            <a:r>
              <a:rPr lang="en-US" dirty="0" smtClean="0"/>
              <a:t>To wrap all of the previous conversation up into one basic conclusion – addressing tidally induced flooding in the two communities being studied has elements of elevation, extent of roadway to be raised, and also Stormwater quality requirements.</a:t>
            </a:r>
          </a:p>
          <a:p>
            <a:r>
              <a:rPr lang="en-US" dirty="0"/>
              <a:t/>
            </a:r>
            <a:br>
              <a:rPr lang="en-US" dirty="0"/>
            </a:br>
            <a:r>
              <a:rPr lang="en-US" dirty="0" smtClean="0"/>
              <a:t>You can see the effect of various decisions here on potential project costs.  As the length of roadways increase, and the amount of elevation also increases, so do the project costs of</a:t>
            </a:r>
            <a:r>
              <a:rPr lang="en-US" baseline="0" dirty="0" smtClean="0"/>
              <a:t> implementation </a:t>
            </a:r>
            <a:r>
              <a:rPr lang="en-US" dirty="0" smtClean="0"/>
              <a:t>in each community.</a:t>
            </a:r>
          </a:p>
          <a:p>
            <a:endParaRPr lang="en-US" dirty="0"/>
          </a:p>
        </p:txBody>
      </p:sp>
      <p:sp>
        <p:nvSpPr>
          <p:cNvPr id="4" name="Slide Number Placeholder 3"/>
          <p:cNvSpPr>
            <a:spLocks noGrp="1"/>
          </p:cNvSpPr>
          <p:nvPr>
            <p:ph type="sldNum" sz="quarter" idx="10"/>
          </p:nvPr>
        </p:nvSpPr>
        <p:spPr/>
        <p:txBody>
          <a:bodyPr/>
          <a:lstStyle/>
          <a:p>
            <a:fld id="{A72071A7-0FFB-453F-B6EA-31445CC4CDA1}" type="slidenum">
              <a:rPr lang="en-US" smtClean="0"/>
              <a:t>23</a:t>
            </a:fld>
            <a:endParaRPr lang="en-US"/>
          </a:p>
        </p:txBody>
      </p:sp>
    </p:spTree>
    <p:extLst>
      <p:ext uri="{BB962C8B-B14F-4D97-AF65-F5344CB8AC3E}">
        <p14:creationId xmlns:p14="http://schemas.microsoft.com/office/powerpoint/2010/main" val="3587025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7785" y="3733801"/>
            <a:ext cx="11273367" cy="936625"/>
          </a:xfrm>
          <a:effectLst>
            <a:outerShdw dist="35921" dir="2700000" algn="ctr" rotWithShape="0">
              <a:srgbClr val="000000"/>
            </a:outerShdw>
          </a:effectLst>
        </p:spPr>
        <p:txBody>
          <a:bodyPr/>
          <a:lstStyle>
            <a:lvl1pPr>
              <a:defRPr sz="4600">
                <a:solidFill>
                  <a:srgbClr val="FFFFFF"/>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837267" y="4667251"/>
            <a:ext cx="8534400" cy="563563"/>
          </a:xfrm>
        </p:spPr>
        <p:txBody>
          <a:bodyPr/>
          <a:lstStyle>
            <a:lvl1pPr marL="0" indent="0" algn="ctr">
              <a:buFontTx/>
              <a:buNone/>
              <a:defRPr sz="2400">
                <a:solidFill>
                  <a:srgbClr val="000000"/>
                </a:solidFill>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a:effectLst>
            <a:outerShdw dist="17961" dir="2700000" algn="ctr" rotWithShape="0">
              <a:srgbClr val="000000"/>
            </a:outerShdw>
          </a:effectLst>
        </p:spPr>
        <p:txBody>
          <a:bodyPr/>
          <a:lstStyle>
            <a:lvl1pPr>
              <a:defRPr>
                <a:solidFill>
                  <a:srgbClr val="FFFFFF"/>
                </a:solidFill>
              </a:defRPr>
            </a:lvl1pPr>
          </a:lstStyle>
          <a:p>
            <a:fld id="{D4852AFE-554E-404F-B6B0-EC2843E4128B}" type="datetimeFigureOut">
              <a:rPr lang="en-US" smtClean="0"/>
              <a:t>12/6/2017</a:t>
            </a:fld>
            <a:endParaRPr lang="en-US"/>
          </a:p>
        </p:txBody>
      </p:sp>
      <p:sp>
        <p:nvSpPr>
          <p:cNvPr id="3077" name="Rectangle 5"/>
          <p:cNvSpPr>
            <a:spLocks noGrp="1" noChangeArrowheads="1"/>
          </p:cNvSpPr>
          <p:nvPr>
            <p:ph type="ftr" sz="quarter" idx="3"/>
          </p:nvPr>
        </p:nvSpPr>
        <p:spPr>
          <a:effectLst>
            <a:outerShdw dist="17961" dir="2700000" algn="ctr" rotWithShape="0">
              <a:srgbClr val="000000"/>
            </a:outerShdw>
          </a:effectLst>
        </p:spPr>
        <p:txBody>
          <a:bodyPr/>
          <a:lstStyle>
            <a:lvl1pPr>
              <a:defRPr>
                <a:solidFill>
                  <a:srgbClr val="FFFFFF"/>
                </a:solidFill>
              </a:defRPr>
            </a:lvl1pPr>
          </a:lstStyle>
          <a:p>
            <a:endParaRPr lang="en-US"/>
          </a:p>
        </p:txBody>
      </p:sp>
      <p:sp>
        <p:nvSpPr>
          <p:cNvPr id="3078" name="Rectangle 6"/>
          <p:cNvSpPr>
            <a:spLocks noGrp="1" noChangeArrowheads="1"/>
          </p:cNvSpPr>
          <p:nvPr>
            <p:ph type="sldNum" sz="quarter" idx="4"/>
          </p:nvPr>
        </p:nvSpPr>
        <p:spPr>
          <a:effectLst>
            <a:outerShdw dist="17961" dir="2700000" algn="ctr" rotWithShape="0">
              <a:srgbClr val="000000"/>
            </a:outerShdw>
          </a:effectLst>
        </p:spPr>
        <p:txBody>
          <a:bodyPr/>
          <a:lstStyle>
            <a:lvl1pPr>
              <a:defRPr>
                <a:solidFill>
                  <a:srgbClr val="FFFFFF"/>
                </a:solidFill>
              </a:defRPr>
            </a:lvl1pPr>
          </a:lstStyle>
          <a:p>
            <a:fld id="{16060EDC-E88F-654A-8679-596A0405B86E}" type="slidenum">
              <a:rPr lang="en-US" smtClean="0"/>
              <a:pPr/>
              <a:t>‹#›</a:t>
            </a:fld>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4852AFE-554E-404F-B6B0-EC2843E4128B}" type="datetimeFigureOut">
              <a:rPr lang="en-US" smtClean="0"/>
              <a:t>12/6/2017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060EDC-E88F-654A-8679-596A0405B86E}" type="slidenum">
              <a:rPr lang="en-US" smtClean="0"/>
              <a:pPr/>
              <a:t>‹#›</a:t>
            </a:fld>
            <a:endParaRPr lang="en-US" dirty="0"/>
          </a:p>
        </p:txBody>
      </p:sp>
    </p:spTree>
    <p:extLst>
      <p:ext uri="{BB962C8B-B14F-4D97-AF65-F5344CB8AC3E}">
        <p14:creationId xmlns:p14="http://schemas.microsoft.com/office/powerpoint/2010/main" val="124168254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8301"/>
            <a:ext cx="2743200" cy="5757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68301"/>
            <a:ext cx="8026400" cy="5757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4852AFE-554E-404F-B6B0-EC2843E4128B}" type="datetimeFigureOut">
              <a:rPr lang="en-US" smtClean="0"/>
              <a:t>12/6/2017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060EDC-E88F-654A-8679-596A0405B86E}" type="slidenum">
              <a:rPr lang="en-US" smtClean="0"/>
              <a:pPr/>
              <a:t>‹#›</a:t>
            </a:fld>
            <a:endParaRPr lang="en-US" dirty="0"/>
          </a:p>
        </p:txBody>
      </p:sp>
    </p:spTree>
    <p:extLst>
      <p:ext uri="{BB962C8B-B14F-4D97-AF65-F5344CB8AC3E}">
        <p14:creationId xmlns:p14="http://schemas.microsoft.com/office/powerpoint/2010/main" val="400865921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1200" y="2492376"/>
            <a:ext cx="10363200" cy="1470025"/>
          </a:xfrm>
          <a:prstGeom prst="rect">
            <a:avLst/>
          </a:prstGeom>
        </p:spPr>
        <p:txBody>
          <a:bodyPr>
            <a:noAutofit/>
          </a:bodyPr>
          <a:lstStyle>
            <a:lvl1pPr algn="l">
              <a:defRPr sz="6000" b="1">
                <a:solidFill>
                  <a:schemeClr val="accent4"/>
                </a:solidFill>
                <a:latin typeface="Arial Narrow"/>
                <a:cs typeface="Arial Narrow"/>
              </a:defRPr>
            </a:lvl1pPr>
          </a:lstStyle>
          <a:p>
            <a:r>
              <a:rPr lang="en-US" dirty="0"/>
              <a:t>YOUR AWESOME PRESENTATION TITLE</a:t>
            </a:r>
          </a:p>
        </p:txBody>
      </p:sp>
      <p:sp>
        <p:nvSpPr>
          <p:cNvPr id="3" name="Subtitle 2"/>
          <p:cNvSpPr>
            <a:spLocks noGrp="1"/>
          </p:cNvSpPr>
          <p:nvPr>
            <p:ph type="subTitle" idx="1" hasCustomPrompt="1"/>
          </p:nvPr>
        </p:nvSpPr>
        <p:spPr>
          <a:xfrm>
            <a:off x="711200" y="4343400"/>
            <a:ext cx="10363200" cy="762000"/>
          </a:xfrm>
          <a:prstGeom prst="rect">
            <a:avLst/>
          </a:prstGeom>
        </p:spPr>
        <p:txBody>
          <a:bodyPr>
            <a:normAutofit/>
          </a:bodyPr>
          <a:lstStyle>
            <a:lvl1pPr marL="0" indent="0" algn="l">
              <a:buNone/>
              <a:defRPr sz="2400" b="1" baseline="0">
                <a:solidFill>
                  <a:srgbClr val="595959"/>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SOME SUBTITLE OR DESCRIPTION GOES HERE</a:t>
            </a:r>
          </a:p>
        </p:txBody>
      </p:sp>
      <p:sp>
        <p:nvSpPr>
          <p:cNvPr id="9"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AF35829-E8AE-B447-B9AB-358E6821E817}" type="slidenum">
              <a:rPr lang="en-US"/>
              <a:pPr>
                <a:defRPr/>
              </a:pPr>
              <a:t>‹#›</a:t>
            </a:fld>
            <a:endParaRPr lang="en-US"/>
          </a:p>
        </p:txBody>
      </p:sp>
      <p:sp>
        <p:nvSpPr>
          <p:cNvPr id="11" name="Rectangle 10"/>
          <p:cNvSpPr/>
          <p:nvPr userDrawn="1"/>
        </p:nvSpPr>
        <p:spPr>
          <a:xfrm>
            <a:off x="711200" y="5105400"/>
            <a:ext cx="10363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ext Placeholder 13"/>
          <p:cNvSpPr>
            <a:spLocks noGrp="1"/>
          </p:cNvSpPr>
          <p:nvPr>
            <p:ph type="body" sz="quarter" idx="13" hasCustomPrompt="1"/>
          </p:nvPr>
        </p:nvSpPr>
        <p:spPr>
          <a:xfrm>
            <a:off x="711200" y="5029200"/>
            <a:ext cx="5384800" cy="457200"/>
          </a:xfrm>
        </p:spPr>
        <p:txBody>
          <a:bodyPr vert="horz">
            <a:noAutofit/>
          </a:bodyPr>
          <a:lstStyle>
            <a:lvl1pPr marL="0" indent="0">
              <a:buNone/>
              <a:defRPr sz="2000" i="1"/>
            </a:lvl1pPr>
          </a:lstStyle>
          <a:p>
            <a:pPr lvl="0"/>
            <a:r>
              <a:rPr lang="en-US" dirty="0"/>
              <a:t>Presented by: Jane Doe</a:t>
            </a:r>
          </a:p>
        </p:txBody>
      </p:sp>
      <p:sp>
        <p:nvSpPr>
          <p:cNvPr id="16" name="Text Placeholder 15"/>
          <p:cNvSpPr>
            <a:spLocks noGrp="1"/>
          </p:cNvSpPr>
          <p:nvPr>
            <p:ph type="body" sz="quarter" idx="14" hasCustomPrompt="1"/>
          </p:nvPr>
        </p:nvSpPr>
        <p:spPr>
          <a:xfrm>
            <a:off x="6705600" y="5029200"/>
            <a:ext cx="4368800" cy="381000"/>
          </a:xfrm>
        </p:spPr>
        <p:txBody>
          <a:bodyPr vert="horz">
            <a:noAutofit/>
          </a:bodyPr>
          <a:lstStyle>
            <a:lvl1pPr marL="0" indent="0" algn="r">
              <a:buNone/>
              <a:defRPr sz="2000" i="1" baseline="0"/>
            </a:lvl1pPr>
          </a:lstStyle>
          <a:p>
            <a:pPr lvl="0"/>
            <a:r>
              <a:rPr lang="en-US" dirty="0"/>
              <a:t>March 10, 2015</a:t>
            </a:r>
          </a:p>
        </p:txBody>
      </p:sp>
      <p:pic>
        <p:nvPicPr>
          <p:cNvPr id="17" name="Picture 16" descr="Climate-Change-Compact-Mark-FINAL_Sept24_2010.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1600" y="76200"/>
            <a:ext cx="4199467" cy="1744394"/>
          </a:xfrm>
          <a:prstGeom prst="rect">
            <a:avLst/>
          </a:prstGeom>
        </p:spPr>
      </p:pic>
      <p:sp>
        <p:nvSpPr>
          <p:cNvPr id="20" name="Rectangle 19"/>
          <p:cNvSpPr/>
          <p:nvPr userDrawn="1"/>
        </p:nvSpPr>
        <p:spPr>
          <a:xfrm>
            <a:off x="10769600" y="6172200"/>
            <a:ext cx="1016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63756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636000" y="6356351"/>
            <a:ext cx="2844800" cy="365125"/>
          </a:xfrm>
        </p:spPr>
        <p:txBody>
          <a:bodyPr/>
          <a:lstStyle/>
          <a:p>
            <a:fld id="{16060EDC-E88F-654A-8679-596A0405B86E}" type="slidenum">
              <a:rPr lang="en-US" smtClean="0"/>
              <a:pPr/>
              <a:t>‹#›</a:t>
            </a:fld>
            <a:endParaRPr lang="en-US" dirty="0"/>
          </a:p>
        </p:txBody>
      </p:sp>
      <p:sp>
        <p:nvSpPr>
          <p:cNvPr id="11" name="TextBox 10"/>
          <p:cNvSpPr txBox="1"/>
          <p:nvPr userDrawn="1"/>
        </p:nvSpPr>
        <p:spPr>
          <a:xfrm>
            <a:off x="812800" y="4678762"/>
            <a:ext cx="4764446" cy="646331"/>
          </a:xfrm>
          <a:prstGeom prst="rect">
            <a:avLst/>
          </a:prstGeom>
          <a:noFill/>
        </p:spPr>
        <p:txBody>
          <a:bodyPr wrap="none" rtlCol="0">
            <a:spAutoFit/>
          </a:bodyPr>
          <a:lstStyle/>
          <a:p>
            <a:r>
              <a:rPr lang="en-US" sz="1800" dirty="0">
                <a:solidFill>
                  <a:schemeClr val="tx1">
                    <a:lumMod val="65000"/>
                    <a:lumOff val="35000"/>
                  </a:schemeClr>
                </a:solidFill>
              </a:rPr>
              <a:t>Implementation</a:t>
            </a:r>
            <a:r>
              <a:rPr lang="en-US" sz="1800" baseline="0" dirty="0">
                <a:solidFill>
                  <a:schemeClr val="tx1">
                    <a:lumMod val="65000"/>
                    <a:lumOff val="35000"/>
                  </a:schemeClr>
                </a:solidFill>
              </a:rPr>
              <a:t> support to the Compact</a:t>
            </a:r>
          </a:p>
          <a:p>
            <a:r>
              <a:rPr lang="en-US" sz="1800" baseline="0" dirty="0">
                <a:solidFill>
                  <a:schemeClr val="tx1">
                    <a:lumMod val="65000"/>
                    <a:lumOff val="35000"/>
                  </a:schemeClr>
                </a:solidFill>
              </a:rPr>
              <a:t>is provided by: </a:t>
            </a:r>
            <a:endParaRPr lang="en-US" sz="1800" dirty="0">
              <a:solidFill>
                <a:schemeClr val="tx1">
                  <a:lumMod val="65000"/>
                  <a:lumOff val="35000"/>
                </a:schemeClr>
              </a:solidFill>
            </a:endParaRPr>
          </a:p>
        </p:txBody>
      </p:sp>
      <p:sp>
        <p:nvSpPr>
          <p:cNvPr id="12" name="TextBox 11"/>
          <p:cNvSpPr txBox="1"/>
          <p:nvPr userDrawn="1"/>
        </p:nvSpPr>
        <p:spPr>
          <a:xfrm>
            <a:off x="7416801" y="4678761"/>
            <a:ext cx="3135795" cy="369332"/>
          </a:xfrm>
          <a:prstGeom prst="rect">
            <a:avLst/>
          </a:prstGeom>
          <a:noFill/>
        </p:spPr>
        <p:txBody>
          <a:bodyPr wrap="none" rtlCol="0">
            <a:spAutoFit/>
          </a:bodyPr>
          <a:lstStyle/>
          <a:p>
            <a:r>
              <a:rPr lang="en-US" sz="1800" dirty="0">
                <a:solidFill>
                  <a:schemeClr val="tx1">
                    <a:lumMod val="65000"/>
                    <a:lumOff val="35000"/>
                  </a:schemeClr>
                </a:solidFill>
              </a:rPr>
              <a:t>With funding support from:</a:t>
            </a:r>
          </a:p>
        </p:txBody>
      </p:sp>
      <p:pic>
        <p:nvPicPr>
          <p:cNvPr id="13" name="Picture 12" descr="ISC_logo_Grey_and_Orange_for_NORMAL_use(small).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35200" y="5440762"/>
            <a:ext cx="2607915" cy="655239"/>
          </a:xfrm>
          <a:prstGeom prst="rect">
            <a:avLst/>
          </a:prstGeom>
        </p:spPr>
      </p:pic>
      <p:pic>
        <p:nvPicPr>
          <p:cNvPr id="14" name="Picture 13" descr="Kresge_Logo.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08800" y="5516961"/>
            <a:ext cx="4867189" cy="335148"/>
          </a:xfrm>
          <a:prstGeom prst="rect">
            <a:avLst/>
          </a:prstGeom>
        </p:spPr>
      </p:pic>
      <p:sp>
        <p:nvSpPr>
          <p:cNvPr id="15" name="TextBox 14"/>
          <p:cNvSpPr txBox="1"/>
          <p:nvPr userDrawn="1"/>
        </p:nvSpPr>
        <p:spPr>
          <a:xfrm>
            <a:off x="1524000" y="3581401"/>
            <a:ext cx="6974986" cy="646331"/>
          </a:xfrm>
          <a:prstGeom prst="rect">
            <a:avLst/>
          </a:prstGeom>
          <a:noFill/>
        </p:spPr>
        <p:txBody>
          <a:bodyPr wrap="none" rtlCol="0">
            <a:spAutoFit/>
          </a:bodyPr>
          <a:lstStyle/>
          <a:p>
            <a:r>
              <a:rPr lang="en-US" sz="3600" b="1" dirty="0" err="1">
                <a:solidFill>
                  <a:schemeClr val="accent4"/>
                </a:solidFill>
                <a:latin typeface="Arial Narrow"/>
                <a:cs typeface="Arial Narrow"/>
              </a:rPr>
              <a:t>SoutheastFloridaClimateCompact.org</a:t>
            </a:r>
            <a:endParaRPr lang="en-US" sz="3600" b="1" dirty="0">
              <a:solidFill>
                <a:schemeClr val="accent4"/>
              </a:solidFill>
              <a:latin typeface="Arial Narrow"/>
              <a:cs typeface="Arial Narrow"/>
            </a:endParaRPr>
          </a:p>
        </p:txBody>
      </p:sp>
      <p:pic>
        <p:nvPicPr>
          <p:cNvPr id="16" name="Picture 15" descr="Climate-Change-Compact-Mark-FINAL_Sept24_2010.jp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962400" y="76201"/>
            <a:ext cx="4707467" cy="1955409"/>
          </a:xfrm>
          <a:prstGeom prst="rect">
            <a:avLst/>
          </a:prstGeom>
        </p:spPr>
      </p:pic>
      <p:pic>
        <p:nvPicPr>
          <p:cNvPr id="18" name="Picture 17" descr="CleanSeal.jp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470400" y="2438400"/>
            <a:ext cx="1117600" cy="922316"/>
          </a:xfrm>
          <a:prstGeom prst="rect">
            <a:avLst/>
          </a:prstGeom>
        </p:spPr>
      </p:pic>
      <p:pic>
        <p:nvPicPr>
          <p:cNvPr id="20" name="Picture 19" descr="Compact and County Logo Lockup.jpg"/>
          <p:cNvPicPr>
            <a:picLocks noChangeAspect="1"/>
          </p:cNvPicPr>
          <p:nvPr userDrawn="1"/>
        </p:nvPicPr>
        <p:blipFill rotWithShape="1">
          <a:blip r:embed="rId6" cstate="email">
            <a:extLst>
              <a:ext uri="{28A0092B-C50C-407E-A947-70E740481C1C}">
                <a14:useLocalDpi xmlns:a14="http://schemas.microsoft.com/office/drawing/2010/main" val="0"/>
              </a:ext>
            </a:extLst>
          </a:blip>
          <a:srcRect r="79634" b="55127"/>
          <a:stretch/>
        </p:blipFill>
        <p:spPr>
          <a:xfrm>
            <a:off x="2032001" y="2514601"/>
            <a:ext cx="1655964" cy="708165"/>
          </a:xfrm>
          <a:prstGeom prst="rect">
            <a:avLst/>
          </a:prstGeom>
        </p:spPr>
      </p:pic>
      <p:pic>
        <p:nvPicPr>
          <p:cNvPr id="21" name="Picture 20" descr="Compact and County Logo Lockup.jpg"/>
          <p:cNvPicPr>
            <a:picLocks noChangeAspect="1"/>
          </p:cNvPicPr>
          <p:nvPr userDrawn="1"/>
        </p:nvPicPr>
        <p:blipFill rotWithShape="1">
          <a:blip r:embed="rId7" cstate="email">
            <a:extLst>
              <a:ext uri="{28A0092B-C50C-407E-A947-70E740481C1C}">
                <a14:useLocalDpi xmlns:a14="http://schemas.microsoft.com/office/drawing/2010/main" val="0"/>
              </a:ext>
            </a:extLst>
          </a:blip>
          <a:srcRect t="53416" r="80015"/>
          <a:stretch/>
        </p:blipFill>
        <p:spPr>
          <a:xfrm>
            <a:off x="6299200" y="2438400"/>
            <a:ext cx="1828800" cy="827370"/>
          </a:xfrm>
          <a:prstGeom prst="rect">
            <a:avLst/>
          </a:prstGeom>
        </p:spPr>
      </p:pic>
      <p:pic>
        <p:nvPicPr>
          <p:cNvPr id="22" name="Picture 21" descr="Compact and County Logo Lockup.jpg"/>
          <p:cNvPicPr>
            <a:picLocks noChangeAspect="1"/>
          </p:cNvPicPr>
          <p:nvPr userDrawn="1"/>
        </p:nvPicPr>
        <p:blipFill rotWithShape="1">
          <a:blip r:embed="rId8" cstate="email">
            <a:extLst>
              <a:ext uri="{28A0092B-C50C-407E-A947-70E740481C1C}">
                <a14:useLocalDpi xmlns:a14="http://schemas.microsoft.com/office/drawing/2010/main" val="0"/>
              </a:ext>
            </a:extLst>
          </a:blip>
          <a:srcRect l="86194" t="48927"/>
          <a:stretch/>
        </p:blipFill>
        <p:spPr>
          <a:xfrm>
            <a:off x="8534401" y="2362201"/>
            <a:ext cx="1256892" cy="902445"/>
          </a:xfrm>
          <a:prstGeom prst="rect">
            <a:avLst/>
          </a:prstGeom>
        </p:spPr>
      </p:pic>
    </p:spTree>
    <p:extLst>
      <p:ext uri="{BB962C8B-B14F-4D97-AF65-F5344CB8AC3E}">
        <p14:creationId xmlns:p14="http://schemas.microsoft.com/office/powerpoint/2010/main" val="2401240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6360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08797F6-59FD-4749-B5DB-27EA0398928E}" type="slidenum">
              <a:rPr lang="en-US"/>
              <a:pPr>
                <a:defRPr/>
              </a:pPr>
              <a:t>‹#›</a:t>
            </a:fld>
            <a:endParaRPr lang="en-US"/>
          </a:p>
        </p:txBody>
      </p:sp>
      <p:pic>
        <p:nvPicPr>
          <p:cNvPr id="8" name="Picture 7" descr="Climate-Change-Compact-Mark-FINAL_Sept24_2010.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25600" y="457200"/>
            <a:ext cx="3485445" cy="1447800"/>
          </a:xfrm>
          <a:prstGeom prst="rect">
            <a:avLst/>
          </a:prstGeom>
        </p:spPr>
      </p:pic>
      <p:sp>
        <p:nvSpPr>
          <p:cNvPr id="10" name="Text Placeholder 9"/>
          <p:cNvSpPr>
            <a:spLocks noGrp="1"/>
          </p:cNvSpPr>
          <p:nvPr>
            <p:ph type="body" sz="quarter" idx="13" hasCustomPrompt="1"/>
          </p:nvPr>
        </p:nvSpPr>
        <p:spPr>
          <a:xfrm>
            <a:off x="7213600" y="609600"/>
            <a:ext cx="3454400" cy="1219200"/>
          </a:xfrm>
        </p:spPr>
        <p:txBody>
          <a:bodyPr vert="horz"/>
          <a:lstStyle>
            <a:lvl1pPr marL="0" indent="0">
              <a:buNone/>
              <a:defRPr/>
            </a:lvl1pPr>
          </a:lstStyle>
          <a:p>
            <a:pPr lvl="0"/>
            <a:r>
              <a:rPr lang="en-US" dirty="0"/>
              <a:t>Your logo here</a:t>
            </a:r>
          </a:p>
        </p:txBody>
      </p:sp>
      <p:sp>
        <p:nvSpPr>
          <p:cNvPr id="12" name="Text Placeholder 11"/>
          <p:cNvSpPr>
            <a:spLocks noGrp="1"/>
          </p:cNvSpPr>
          <p:nvPr>
            <p:ph type="body" sz="quarter" idx="14" hasCustomPrompt="1"/>
          </p:nvPr>
        </p:nvSpPr>
        <p:spPr>
          <a:xfrm>
            <a:off x="1828800" y="3962400"/>
            <a:ext cx="5181600" cy="1447800"/>
          </a:xfrm>
        </p:spPr>
        <p:txBody>
          <a:bodyPr vert="horz">
            <a:normAutofit/>
          </a:bodyPr>
          <a:lstStyle>
            <a:lvl1pPr marL="0" indent="0">
              <a:buNone/>
              <a:defRPr sz="2000"/>
            </a:lvl1pPr>
          </a:lstStyle>
          <a:p>
            <a:pPr lvl="0"/>
            <a:r>
              <a:rPr lang="en-US" dirty="0"/>
              <a:t>Your contact info:</a:t>
            </a:r>
          </a:p>
          <a:p>
            <a:pPr lvl="0"/>
            <a:r>
              <a:rPr lang="en-US" dirty="0"/>
              <a:t>Name</a:t>
            </a:r>
          </a:p>
          <a:p>
            <a:pPr lvl="0"/>
            <a:r>
              <a:rPr lang="en-US" dirty="0"/>
              <a:t>Email</a:t>
            </a:r>
          </a:p>
          <a:p>
            <a:pPr lvl="0"/>
            <a:r>
              <a:rPr lang="en-US" dirty="0"/>
              <a:t>Phone</a:t>
            </a:r>
          </a:p>
        </p:txBody>
      </p:sp>
      <p:sp>
        <p:nvSpPr>
          <p:cNvPr id="13" name="TextBox 12"/>
          <p:cNvSpPr txBox="1"/>
          <p:nvPr userDrawn="1"/>
        </p:nvSpPr>
        <p:spPr>
          <a:xfrm>
            <a:off x="1828801" y="2667001"/>
            <a:ext cx="3921586" cy="1015663"/>
          </a:xfrm>
          <a:prstGeom prst="rect">
            <a:avLst/>
          </a:prstGeom>
          <a:noFill/>
        </p:spPr>
        <p:txBody>
          <a:bodyPr wrap="none" rtlCol="0">
            <a:spAutoFit/>
          </a:bodyPr>
          <a:lstStyle/>
          <a:p>
            <a:r>
              <a:rPr lang="en-US" sz="6000" b="1" cap="all" dirty="0">
                <a:solidFill>
                  <a:srgbClr val="453B6A"/>
                </a:solidFill>
                <a:latin typeface="Arial Narrow"/>
                <a:cs typeface="Arial Narrow"/>
              </a:rPr>
              <a:t>Thank you</a:t>
            </a:r>
          </a:p>
        </p:txBody>
      </p:sp>
    </p:spTree>
    <p:extLst>
      <p:ext uri="{BB962C8B-B14F-4D97-AF65-F5344CB8AC3E}">
        <p14:creationId xmlns:p14="http://schemas.microsoft.com/office/powerpoint/2010/main" val="1174284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6200"/>
            <a:ext cx="109728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600" y="1981203"/>
            <a:ext cx="10972800" cy="44497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09600" y="1371600"/>
            <a:ext cx="5486400" cy="457200"/>
          </a:xfrm>
        </p:spPr>
        <p:txBody>
          <a:bodyPr vert="horz"/>
          <a:lstStyle>
            <a:lvl1pPr marL="0" indent="0">
              <a:buNone/>
              <a:defRPr b="1">
                <a:solidFill>
                  <a:schemeClr val="accent1"/>
                </a:solidFill>
                <a:latin typeface="Arial Narrow"/>
                <a:cs typeface="Arial Narrow"/>
              </a:defRPr>
            </a:lvl1pPr>
          </a:lstStyle>
          <a:p>
            <a:pPr lvl="0"/>
            <a:r>
              <a:rPr lang="en-US" dirty="0"/>
              <a:t>Colum Header</a:t>
            </a:r>
          </a:p>
        </p:txBody>
      </p:sp>
      <p:sp>
        <p:nvSpPr>
          <p:cNvPr id="6" name="Slide Number Placeholder 5"/>
          <p:cNvSpPr>
            <a:spLocks noGrp="1"/>
          </p:cNvSpPr>
          <p:nvPr>
            <p:ph type="sldNum" sz="quarter" idx="11"/>
          </p:nvPr>
        </p:nvSpPr>
        <p:spPr>
          <a:xfrm>
            <a:off x="8636000" y="6356353"/>
            <a:ext cx="2844800" cy="365125"/>
          </a:xfrm>
        </p:spPr>
        <p:txBody>
          <a:bodyPr/>
          <a:lstStyle/>
          <a:p>
            <a:fld id="{16060EDC-E88F-654A-8679-596A0405B86E}" type="slidenum">
              <a:rPr lang="en-US" smtClean="0"/>
              <a:pPr/>
              <a:t>‹#›</a:t>
            </a:fld>
            <a:endParaRPr lang="en-US" dirty="0"/>
          </a:p>
        </p:txBody>
      </p:sp>
    </p:spTree>
    <p:extLst>
      <p:ext uri="{BB962C8B-B14F-4D97-AF65-F5344CB8AC3E}">
        <p14:creationId xmlns:p14="http://schemas.microsoft.com/office/powerpoint/2010/main" val="184323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4852AFE-554E-404F-B6B0-EC2843E4128B}" type="datetimeFigureOut">
              <a:rPr lang="en-US" smtClean="0"/>
              <a:t>12/6/2017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060EDC-E88F-654A-8679-596A0405B86E}" type="slidenum">
              <a:rPr lang="en-US" smtClean="0"/>
              <a:pPr/>
              <a:t>‹#›</a:t>
            </a:fld>
            <a:endParaRPr lang="en-US" dirty="0"/>
          </a:p>
        </p:txBody>
      </p:sp>
    </p:spTree>
    <p:extLst>
      <p:ext uri="{BB962C8B-B14F-4D97-AF65-F5344CB8AC3E}">
        <p14:creationId xmlns:p14="http://schemas.microsoft.com/office/powerpoint/2010/main" val="183902201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4852AFE-554E-404F-B6B0-EC2843E4128B}" type="datetimeFigureOut">
              <a:rPr lang="en-US" smtClean="0"/>
              <a:t>12/6/2017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060EDC-E88F-654A-8679-596A0405B86E}" type="slidenum">
              <a:rPr lang="en-US" smtClean="0"/>
              <a:pPr/>
              <a:t>‹#›</a:t>
            </a:fld>
            <a:endParaRPr lang="en-US" dirty="0"/>
          </a:p>
        </p:txBody>
      </p:sp>
    </p:spTree>
    <p:extLst>
      <p:ext uri="{BB962C8B-B14F-4D97-AF65-F5344CB8AC3E}">
        <p14:creationId xmlns:p14="http://schemas.microsoft.com/office/powerpoint/2010/main" val="124666145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4852AFE-554E-404F-B6B0-EC2843E4128B}" type="datetimeFigureOut">
              <a:rPr lang="en-US" smtClean="0"/>
              <a:t>12/6/2017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060EDC-E88F-654A-8679-596A0405B86E}" type="slidenum">
              <a:rPr lang="en-US" smtClean="0"/>
              <a:pPr/>
              <a:t>‹#›</a:t>
            </a:fld>
            <a:endParaRPr lang="en-US" dirty="0"/>
          </a:p>
        </p:txBody>
      </p:sp>
    </p:spTree>
    <p:extLst>
      <p:ext uri="{BB962C8B-B14F-4D97-AF65-F5344CB8AC3E}">
        <p14:creationId xmlns:p14="http://schemas.microsoft.com/office/powerpoint/2010/main" val="395330156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4852AFE-554E-404F-B6B0-EC2843E4128B}" type="datetimeFigureOut">
              <a:rPr lang="en-US" smtClean="0"/>
              <a:t>12/6/2017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6060EDC-E88F-654A-8679-596A0405B86E}" type="slidenum">
              <a:rPr lang="en-US" smtClean="0"/>
              <a:pPr/>
              <a:t>‹#›</a:t>
            </a:fld>
            <a:endParaRPr lang="en-US" dirty="0"/>
          </a:p>
        </p:txBody>
      </p:sp>
    </p:spTree>
    <p:extLst>
      <p:ext uri="{BB962C8B-B14F-4D97-AF65-F5344CB8AC3E}">
        <p14:creationId xmlns:p14="http://schemas.microsoft.com/office/powerpoint/2010/main" val="24248655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4852AFE-554E-404F-B6B0-EC2843E4128B}" type="datetimeFigureOut">
              <a:rPr lang="en-US" smtClean="0"/>
              <a:t>12/6/2017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6060EDC-E88F-654A-8679-596A0405B86E}" type="slidenum">
              <a:rPr lang="en-US" smtClean="0"/>
              <a:pPr/>
              <a:t>‹#›</a:t>
            </a:fld>
            <a:endParaRPr lang="en-US" dirty="0"/>
          </a:p>
        </p:txBody>
      </p:sp>
    </p:spTree>
    <p:extLst>
      <p:ext uri="{BB962C8B-B14F-4D97-AF65-F5344CB8AC3E}">
        <p14:creationId xmlns:p14="http://schemas.microsoft.com/office/powerpoint/2010/main" val="150021262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4852AFE-554E-404F-B6B0-EC2843E4128B}" type="datetimeFigureOut">
              <a:rPr lang="en-US" smtClean="0"/>
              <a:t>12/6/2017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6060EDC-E88F-654A-8679-596A0405B86E}" type="slidenum">
              <a:rPr lang="en-US" smtClean="0"/>
              <a:pPr/>
              <a:t>‹#›</a:t>
            </a:fld>
            <a:endParaRPr lang="en-US" dirty="0"/>
          </a:p>
        </p:txBody>
      </p:sp>
    </p:spTree>
    <p:extLst>
      <p:ext uri="{BB962C8B-B14F-4D97-AF65-F5344CB8AC3E}">
        <p14:creationId xmlns:p14="http://schemas.microsoft.com/office/powerpoint/2010/main" val="149658277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4852AFE-554E-404F-B6B0-EC2843E4128B}" type="datetimeFigureOut">
              <a:rPr lang="en-US" smtClean="0"/>
              <a:t>12/6/2017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060EDC-E88F-654A-8679-596A0405B86E}" type="slidenum">
              <a:rPr lang="en-US" smtClean="0"/>
              <a:pPr/>
              <a:t>‹#›</a:t>
            </a:fld>
            <a:endParaRPr lang="en-US" dirty="0"/>
          </a:p>
        </p:txBody>
      </p:sp>
    </p:spTree>
    <p:extLst>
      <p:ext uri="{BB962C8B-B14F-4D97-AF65-F5344CB8AC3E}">
        <p14:creationId xmlns:p14="http://schemas.microsoft.com/office/powerpoint/2010/main" val="347046083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4852AFE-554E-404F-B6B0-EC2843E4128B}" type="datetimeFigureOut">
              <a:rPr lang="en-US" smtClean="0"/>
              <a:t>12/6/2017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060EDC-E88F-654A-8679-596A0405B86E}" type="slidenum">
              <a:rPr lang="en-US" smtClean="0"/>
              <a:pPr/>
              <a:t>‹#›</a:t>
            </a:fld>
            <a:endParaRPr lang="en-US" dirty="0"/>
          </a:p>
        </p:txBody>
      </p:sp>
    </p:spTree>
    <p:extLst>
      <p:ext uri="{BB962C8B-B14F-4D97-AF65-F5344CB8AC3E}">
        <p14:creationId xmlns:p14="http://schemas.microsoft.com/office/powerpoint/2010/main" val="30839259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68301"/>
            <a:ext cx="10972800" cy="1128713"/>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D4852AFE-554E-404F-B6B0-EC2843E4128B}" type="datetimeFigureOut">
              <a:rPr lang="en-US" smtClean="0"/>
              <a:t>12/6/2017</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6060EDC-E88F-654A-8679-596A0405B86E}" type="slidenum">
              <a:rPr lang="en-US" smtClean="0"/>
              <a:pPr/>
              <a:t>‹#›</a:t>
            </a:fld>
            <a:endParaRPr lang="en-US" dirty="0"/>
          </a:p>
        </p:txBody>
      </p:sp>
      <p:sp>
        <p:nvSpPr>
          <p:cNvPr id="7" name="Rounded Rectangle 6"/>
          <p:cNvSpPr/>
          <p:nvPr/>
        </p:nvSpPr>
        <p:spPr>
          <a:xfrm>
            <a:off x="11074400" y="6400800"/>
            <a:ext cx="508000" cy="30480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671" r:id="rId12"/>
    <p:sldLayoutId id="2147483672" r:id="rId13"/>
    <p:sldLayoutId id="2147483673" r:id="rId14"/>
    <p:sldLayoutId id="2147483819" r:id="rId15"/>
  </p:sldLayoutIdLst>
  <p:hf hdr="0" ftr="0" dt="0"/>
  <p:txStyles>
    <p:titleStyle>
      <a:lvl1pPr algn="ctr" rtl="0" eaLnBrk="1" fontAlgn="base" hangingPunct="1">
        <a:spcBef>
          <a:spcPct val="0"/>
        </a:spcBef>
        <a:spcAft>
          <a:spcPct val="0"/>
        </a:spcAft>
        <a:defRPr sz="4200" b="1">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charset="0"/>
        </a:defRPr>
      </a:lvl2pPr>
      <a:lvl3pPr algn="ctr" rtl="0" eaLnBrk="1" fontAlgn="base" hangingPunct="1">
        <a:spcBef>
          <a:spcPct val="0"/>
        </a:spcBef>
        <a:spcAft>
          <a:spcPct val="0"/>
        </a:spcAft>
        <a:defRPr sz="4200" b="1">
          <a:solidFill>
            <a:schemeClr val="tx2"/>
          </a:solidFill>
          <a:latin typeface="Arial" charset="0"/>
        </a:defRPr>
      </a:lvl3pPr>
      <a:lvl4pPr algn="ctr" rtl="0" eaLnBrk="1" fontAlgn="base" hangingPunct="1">
        <a:spcBef>
          <a:spcPct val="0"/>
        </a:spcBef>
        <a:spcAft>
          <a:spcPct val="0"/>
        </a:spcAft>
        <a:defRPr sz="4200" b="1">
          <a:solidFill>
            <a:schemeClr val="tx2"/>
          </a:solidFill>
          <a:latin typeface="Arial" charset="0"/>
        </a:defRPr>
      </a:lvl4pPr>
      <a:lvl5pPr algn="ctr" rtl="0" eaLnBrk="1" fontAlgn="base" hangingPunct="1">
        <a:spcBef>
          <a:spcPct val="0"/>
        </a:spcBef>
        <a:spcAft>
          <a:spcPct val="0"/>
        </a:spcAft>
        <a:defRPr sz="4200" b="1">
          <a:solidFill>
            <a:schemeClr val="tx2"/>
          </a:solidFill>
          <a:latin typeface="Arial" charset="0"/>
        </a:defRPr>
      </a:lvl5pPr>
      <a:lvl6pPr marL="457200" algn="ctr" rtl="0" eaLnBrk="1" fontAlgn="base" hangingPunct="1">
        <a:spcBef>
          <a:spcPct val="0"/>
        </a:spcBef>
        <a:spcAft>
          <a:spcPct val="0"/>
        </a:spcAft>
        <a:defRPr sz="4200" b="1">
          <a:solidFill>
            <a:schemeClr val="tx2"/>
          </a:solidFill>
          <a:latin typeface="Arial" charset="0"/>
        </a:defRPr>
      </a:lvl6pPr>
      <a:lvl7pPr marL="914400" algn="ctr" rtl="0" eaLnBrk="1" fontAlgn="base" hangingPunct="1">
        <a:spcBef>
          <a:spcPct val="0"/>
        </a:spcBef>
        <a:spcAft>
          <a:spcPct val="0"/>
        </a:spcAft>
        <a:defRPr sz="4200" b="1">
          <a:solidFill>
            <a:schemeClr val="tx2"/>
          </a:solidFill>
          <a:latin typeface="Arial" charset="0"/>
        </a:defRPr>
      </a:lvl7pPr>
      <a:lvl8pPr marL="1371600" algn="ctr" rtl="0" eaLnBrk="1" fontAlgn="base" hangingPunct="1">
        <a:spcBef>
          <a:spcPct val="0"/>
        </a:spcBef>
        <a:spcAft>
          <a:spcPct val="0"/>
        </a:spcAft>
        <a:defRPr sz="4200" b="1">
          <a:solidFill>
            <a:schemeClr val="tx2"/>
          </a:solidFill>
          <a:latin typeface="Arial" charset="0"/>
        </a:defRPr>
      </a:lvl8pPr>
      <a:lvl9pPr marL="1828800" algn="ctr" rtl="0" eaLnBrk="1" fontAlgn="base" hangingPunct="1">
        <a:spcBef>
          <a:spcPct val="0"/>
        </a:spcBef>
        <a:spcAft>
          <a:spcPct val="0"/>
        </a:spcAft>
        <a:defRPr sz="4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erindeadylaw.com/" TargetMode="External"/><Relationship Id="rId2" Type="http://schemas.openxmlformats.org/officeDocument/2006/relationships/hyperlink" Target="mailto:erin@deadylaw.com" TargetMode="Externa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895600"/>
            <a:ext cx="11273367" cy="936625"/>
          </a:xfrm>
        </p:spPr>
        <p:txBody>
          <a:bodyPr>
            <a:normAutofit fontScale="90000"/>
          </a:bodyPr>
          <a:lstStyle/>
          <a:p>
            <a:r>
              <a:rPr lang="en-US" dirty="0" smtClean="0">
                <a:solidFill>
                  <a:srgbClr val="FFFF00"/>
                </a:solidFill>
              </a:rPr>
              <a:t>Planning and Legal Issues Related to Climate Change</a:t>
            </a:r>
            <a:endParaRPr lang="en-US" dirty="0">
              <a:solidFill>
                <a:srgbClr val="FFFF00"/>
              </a:solidFill>
            </a:endParaRPr>
          </a:p>
        </p:txBody>
      </p:sp>
      <p:sp>
        <p:nvSpPr>
          <p:cNvPr id="3" name="Subtitle 2"/>
          <p:cNvSpPr>
            <a:spLocks noGrp="1"/>
          </p:cNvSpPr>
          <p:nvPr>
            <p:ph type="subTitle" idx="1"/>
          </p:nvPr>
        </p:nvSpPr>
        <p:spPr>
          <a:xfrm>
            <a:off x="4114800" y="4419600"/>
            <a:ext cx="8534400" cy="563563"/>
          </a:xfrm>
        </p:spPr>
        <p:txBody>
          <a:bodyPr>
            <a:noAutofit/>
          </a:bodyPr>
          <a:lstStyle/>
          <a:p>
            <a:r>
              <a:rPr lang="en-US" sz="3200" b="1" dirty="0" smtClean="0">
                <a:solidFill>
                  <a:srgbClr val="E57C23"/>
                </a:solidFill>
                <a:effectLst>
                  <a:outerShdw blurRad="38100" dist="38100" dir="2700000" algn="tl">
                    <a:srgbClr val="000000">
                      <a:alpha val="43137"/>
                    </a:srgbClr>
                  </a:outerShdw>
                </a:effectLst>
              </a:rPr>
              <a:t>Erin L. Deady, Esq., AICP, LEED AP</a:t>
            </a:r>
          </a:p>
          <a:p>
            <a:r>
              <a:rPr lang="en-US" sz="3200" b="1" smtClean="0">
                <a:solidFill>
                  <a:srgbClr val="FF0000"/>
                </a:solidFill>
              </a:rPr>
              <a:t>December 6</a:t>
            </a:r>
            <a:r>
              <a:rPr lang="en-US" sz="3200" b="1" smtClean="0">
                <a:solidFill>
                  <a:srgbClr val="FF0000"/>
                </a:solidFill>
              </a:rPr>
              <a:t>, </a:t>
            </a:r>
            <a:r>
              <a:rPr lang="en-US" sz="3200" b="1" dirty="0" smtClean="0">
                <a:solidFill>
                  <a:srgbClr val="FF0000"/>
                </a:solidFill>
              </a:rPr>
              <a:t>2017</a:t>
            </a:r>
            <a:endParaRPr lang="en-US" sz="3200" b="1" dirty="0">
              <a:solidFill>
                <a:srgbClr val="FF0000"/>
              </a:solidFill>
            </a:endParaRPr>
          </a:p>
        </p:txBody>
      </p:sp>
    </p:spTree>
    <p:extLst>
      <p:ext uri="{BB962C8B-B14F-4D97-AF65-F5344CB8AC3E}">
        <p14:creationId xmlns:p14="http://schemas.microsoft.com/office/powerpoint/2010/main" val="4276899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240" y="228600"/>
            <a:ext cx="10972800" cy="1128713"/>
          </a:xfrm>
          <a:effectLst>
            <a:outerShdw blurRad="76200" dist="38100" dir="2700000" algn="tl" rotWithShape="0">
              <a:prstClr val="black"/>
            </a:outerShdw>
          </a:effectLst>
        </p:spPr>
        <p:txBody>
          <a:bodyPr>
            <a:normAutofit fontScale="90000"/>
          </a:bodyPr>
          <a:lstStyle/>
          <a:p>
            <a:r>
              <a:rPr lang="en-US" sz="4300" dirty="0" smtClean="0">
                <a:solidFill>
                  <a:srgbClr val="FFFF00"/>
                </a:solidFill>
                <a:effectLst>
                  <a:outerShdw blurRad="38100" dist="38100" dir="2700000" algn="tl">
                    <a:srgbClr val="000000">
                      <a:alpha val="43137"/>
                    </a:srgbClr>
                  </a:outerShdw>
                </a:effectLst>
              </a:rPr>
              <a:t>Future Flood Risk Litigation:</a:t>
            </a:r>
            <a:br>
              <a:rPr lang="en-US" sz="4300" dirty="0" smtClean="0">
                <a:solidFill>
                  <a:srgbClr val="FFFF00"/>
                </a:solidFill>
                <a:effectLst>
                  <a:outerShdw blurRad="38100" dist="38100" dir="2700000" algn="tl">
                    <a:srgbClr val="000000">
                      <a:alpha val="43137"/>
                    </a:srgbClr>
                  </a:outerShdw>
                </a:effectLst>
              </a:rPr>
            </a:br>
            <a:r>
              <a:rPr lang="en-US" sz="4300" dirty="0" smtClean="0">
                <a:solidFill>
                  <a:srgbClr val="FFFF00"/>
                </a:solidFill>
                <a:effectLst>
                  <a:outerShdw blurRad="38100" dist="38100" dir="2700000" algn="tl">
                    <a:srgbClr val="000000">
                      <a:alpha val="43137"/>
                    </a:srgbClr>
                  </a:outerShdw>
                </a:effectLst>
              </a:rPr>
              <a:t>Trends in Post Storm Theories</a:t>
            </a:r>
            <a:endParaRPr lang="en-US" sz="4300" dirty="0">
              <a:solidFill>
                <a:srgbClr val="FFFF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US" dirty="0" smtClean="0"/>
              <a:t>Sue </a:t>
            </a:r>
            <a:r>
              <a:rPr lang="en-US" dirty="0"/>
              <a:t>the Corps over </a:t>
            </a:r>
            <a:r>
              <a:rPr lang="en-US" dirty="0" smtClean="0"/>
              <a:t>operations and takings </a:t>
            </a:r>
            <a:r>
              <a:rPr lang="en-US" dirty="0"/>
              <a:t>(popular but difficult) </a:t>
            </a:r>
            <a:r>
              <a:rPr lang="en-US" dirty="0" err="1" smtClean="0"/>
              <a:t>ie</a:t>
            </a:r>
            <a:r>
              <a:rPr lang="en-US" dirty="0"/>
              <a:t>; TX reservoir </a:t>
            </a:r>
            <a:r>
              <a:rPr lang="en-US" dirty="0" smtClean="0"/>
              <a:t>releases</a:t>
            </a:r>
            <a:r>
              <a:rPr lang="en-US" dirty="0"/>
              <a:t> </a:t>
            </a:r>
            <a:r>
              <a:rPr lang="en-US" dirty="0" smtClean="0"/>
              <a:t>&amp; </a:t>
            </a:r>
            <a:r>
              <a:rPr lang="en-US" dirty="0"/>
              <a:t>Post Katrina</a:t>
            </a:r>
          </a:p>
          <a:p>
            <a:r>
              <a:rPr lang="en-US" dirty="0"/>
              <a:t>Buy outs (valuation)- Post Sandy</a:t>
            </a:r>
          </a:p>
          <a:p>
            <a:r>
              <a:rPr lang="en-US" dirty="0" smtClean="0"/>
              <a:t>Sue the developer</a:t>
            </a:r>
          </a:p>
          <a:p>
            <a:r>
              <a:rPr lang="en-US" dirty="0" smtClean="0"/>
              <a:t>Sue the mortgage company</a:t>
            </a:r>
          </a:p>
          <a:p>
            <a:r>
              <a:rPr lang="en-US" dirty="0" smtClean="0"/>
              <a:t>Sue proximate property owners </a:t>
            </a:r>
          </a:p>
          <a:p>
            <a:r>
              <a:rPr lang="en-US" dirty="0" smtClean="0"/>
              <a:t>Sue the local or state entity that manages levies, rivers or drainage (inverse condemnation)</a:t>
            </a:r>
          </a:p>
        </p:txBody>
      </p:sp>
      <p:sp>
        <p:nvSpPr>
          <p:cNvPr id="3" name="TextBox 2"/>
          <p:cNvSpPr txBox="1"/>
          <p:nvPr/>
        </p:nvSpPr>
        <p:spPr>
          <a:xfrm>
            <a:off x="11115040" y="6400800"/>
            <a:ext cx="762000" cy="307777"/>
          </a:xfrm>
          <a:prstGeom prst="rect">
            <a:avLst/>
          </a:prstGeom>
          <a:noFill/>
        </p:spPr>
        <p:txBody>
          <a:bodyPr wrap="square" rtlCol="0">
            <a:spAutoFit/>
          </a:bodyPr>
          <a:lstStyle/>
          <a:p>
            <a:r>
              <a:rPr lang="en-US" sz="1400" dirty="0" smtClean="0">
                <a:solidFill>
                  <a:schemeClr val="bg1"/>
                </a:solidFill>
              </a:rPr>
              <a:t>14</a:t>
            </a:r>
            <a:endParaRPr lang="en-US" sz="1400" dirty="0">
              <a:solidFill>
                <a:schemeClr val="bg1"/>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0253" y="1676400"/>
            <a:ext cx="11126787"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013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33" y="-237068"/>
            <a:ext cx="10972800" cy="1112839"/>
          </a:xfrm>
          <a:effectLst>
            <a:outerShdw blurRad="76200" dist="38100" dir="2700000" algn="tl" rotWithShape="0">
              <a:prstClr val="black"/>
            </a:outerShdw>
          </a:effectLst>
        </p:spPr>
        <p:txBody>
          <a:bodyPr>
            <a:normAutofit/>
          </a:bodyPr>
          <a:lstStyle/>
          <a:p>
            <a:r>
              <a:rPr lang="en-US" sz="4300" dirty="0">
                <a:solidFill>
                  <a:srgbClr val="FFFF00"/>
                </a:solidFill>
                <a:effectLst>
                  <a:outerShdw blurRad="38100" dist="38100" dir="2700000" algn="tl">
                    <a:srgbClr val="000000">
                      <a:alpha val="43137"/>
                    </a:srgbClr>
                  </a:outerShdw>
                </a:effectLst>
              </a:rPr>
              <a:t>Other Evolving Legal Aspects</a:t>
            </a:r>
          </a:p>
        </p:txBody>
      </p:sp>
      <p:graphicFrame>
        <p:nvGraphicFramePr>
          <p:cNvPr id="4" name="Diagram 3"/>
          <p:cNvGraphicFramePr/>
          <p:nvPr>
            <p:extLst>
              <p:ext uri="{D42A27DB-BD31-4B8C-83A1-F6EECF244321}">
                <p14:modId xmlns:p14="http://schemas.microsoft.com/office/powerpoint/2010/main" val="838934046"/>
              </p:ext>
            </p:extLst>
          </p:nvPr>
        </p:nvGraphicFramePr>
        <p:xfrm>
          <a:off x="152400" y="0"/>
          <a:ext cx="1185333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1115040" y="6400800"/>
            <a:ext cx="762000" cy="307777"/>
          </a:xfrm>
          <a:prstGeom prst="rect">
            <a:avLst/>
          </a:prstGeom>
          <a:noFill/>
        </p:spPr>
        <p:txBody>
          <a:bodyPr wrap="square" rtlCol="0">
            <a:spAutoFit/>
          </a:bodyPr>
          <a:lstStyle/>
          <a:p>
            <a:r>
              <a:rPr lang="en-US" sz="1400" dirty="0" smtClean="0">
                <a:solidFill>
                  <a:schemeClr val="bg1"/>
                </a:solidFill>
              </a:rPr>
              <a:t>15</a:t>
            </a:r>
            <a:endParaRPr lang="en-US" sz="1400" dirty="0">
              <a:solidFill>
                <a:schemeClr val="bg1"/>
              </a:solidFill>
            </a:endParaRPr>
          </a:p>
        </p:txBody>
      </p:sp>
      <p:sp>
        <p:nvSpPr>
          <p:cNvPr id="5" name="Multiply 4"/>
          <p:cNvSpPr/>
          <p:nvPr/>
        </p:nvSpPr>
        <p:spPr>
          <a:xfrm>
            <a:off x="7453086" y="914400"/>
            <a:ext cx="2286000" cy="5486400"/>
          </a:xfrm>
          <a:prstGeom prst="mathMultiply">
            <a:avLst/>
          </a:prstGeom>
          <a:solidFill>
            <a:srgbClr val="FF0000"/>
          </a:solidFill>
          <a:ln>
            <a:solidFill>
              <a:srgbClr val="C00000"/>
            </a:solidFill>
          </a:ln>
          <a:scene3d>
            <a:camera prst="orthographicFront"/>
            <a:lightRig rig="threePt" dir="t"/>
          </a:scene3d>
          <a:sp3d>
            <a:bevelT w="139700" prst="cross"/>
          </a:sp3d>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 name="Multiply 5"/>
          <p:cNvSpPr/>
          <p:nvPr/>
        </p:nvSpPr>
        <p:spPr>
          <a:xfrm>
            <a:off x="9906000" y="914400"/>
            <a:ext cx="2286000" cy="5486400"/>
          </a:xfrm>
          <a:prstGeom prst="mathMultiply">
            <a:avLst/>
          </a:prstGeom>
          <a:solidFill>
            <a:srgbClr val="FF0000"/>
          </a:solidFill>
          <a:ln>
            <a:solidFill>
              <a:srgbClr val="C00000"/>
            </a:solidFill>
          </a:ln>
          <a:scene3d>
            <a:camera prst="orthographicFront"/>
            <a:lightRig rig="threePt" dir="t"/>
          </a:scene3d>
          <a:sp3d>
            <a:bevelT w="139700" prst="cross"/>
          </a:sp3d>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76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145FF41-31A1-469F-8EA3-6648E016036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C56E3A9-E4B8-4800-B598-9BBD090982B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A3E38A1E-85D8-4B1E-A1FD-FC7E278463F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661A1C79-5431-4376-845D-C34DA01ED0F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508A968-B479-4809-A2DA-92B360FA81F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50BD15EF-079F-4676-AFE9-CB3BBA65783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F9EBA046-B5E7-4201-B6A8-E78A9FA558A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5CDA6908-FC2E-488A-A312-1F86486FFF65}"/>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C53543A1-968C-46D2-AF82-E7CCBE90A5B0}"/>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B38D0D8C-BAD1-46E1-AA46-66E433017D7A}"/>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000"/>
                                        <p:tgtEl>
                                          <p:spTgt spid="5"/>
                                        </p:tgtEl>
                                      </p:cBhvr>
                                    </p:animEffect>
                                    <p:anim calcmode="lin" valueType="num">
                                      <p:cBhvr>
                                        <p:cTn id="48" dur="2000" fill="hold"/>
                                        <p:tgtEl>
                                          <p:spTgt spid="5"/>
                                        </p:tgtEl>
                                        <p:attrNameLst>
                                          <p:attrName>ppt_w</p:attrName>
                                        </p:attrNameLst>
                                      </p:cBhvr>
                                      <p:tavLst>
                                        <p:tav tm="0" fmla="#ppt_w*sin(2.5*pi*$)">
                                          <p:val>
                                            <p:fltVal val="0"/>
                                          </p:val>
                                        </p:tav>
                                        <p:tav tm="100000">
                                          <p:val>
                                            <p:fltVal val="1"/>
                                          </p:val>
                                        </p:tav>
                                      </p:tavLst>
                                    </p:anim>
                                    <p:anim calcmode="lin" valueType="num">
                                      <p:cBhvr>
                                        <p:cTn id="49" dur="2000" fill="hold"/>
                                        <p:tgtEl>
                                          <p:spTgt spid="5"/>
                                        </p:tgtEl>
                                        <p:attrNameLst>
                                          <p:attrName>ppt_h</p:attrName>
                                        </p:attrNameLst>
                                      </p:cBhvr>
                                      <p:tavLst>
                                        <p:tav tm="0">
                                          <p:val>
                                            <p:strVal val="#ppt_h"/>
                                          </p:val>
                                        </p:tav>
                                        <p:tav tm="100000">
                                          <p:val>
                                            <p:strVal val="#ppt_h"/>
                                          </p:val>
                                        </p:tav>
                                      </p:tavLst>
                                    </p:anim>
                                  </p:childTnLst>
                                </p:cTn>
                              </p:par>
                              <p:par>
                                <p:cTn id="50" presetID="45"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2000"/>
                                        <p:tgtEl>
                                          <p:spTgt spid="6"/>
                                        </p:tgtEl>
                                      </p:cBhvr>
                                    </p:animEffect>
                                    <p:anim calcmode="lin" valueType="num">
                                      <p:cBhvr>
                                        <p:cTn id="53" dur="2000" fill="hold"/>
                                        <p:tgtEl>
                                          <p:spTgt spid="6"/>
                                        </p:tgtEl>
                                        <p:attrNameLst>
                                          <p:attrName>ppt_w</p:attrName>
                                        </p:attrNameLst>
                                      </p:cBhvr>
                                      <p:tavLst>
                                        <p:tav tm="0" fmla="#ppt_w*sin(2.5*pi*$)">
                                          <p:val>
                                            <p:fltVal val="0"/>
                                          </p:val>
                                        </p:tav>
                                        <p:tav tm="100000">
                                          <p:val>
                                            <p:fltVal val="1"/>
                                          </p:val>
                                        </p:tav>
                                      </p:tavLst>
                                    </p:anim>
                                    <p:anim calcmode="lin" valueType="num">
                                      <p:cBhvr>
                                        <p:cTn id="5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533400" y="990600"/>
            <a:ext cx="4419600" cy="4525963"/>
          </a:xfrm>
        </p:spPr>
        <p:txBody>
          <a:bodyPr/>
          <a:lstStyle/>
          <a:p>
            <a:r>
              <a:rPr lang="en-US" sz="4000" b="1" cap="all" dirty="0">
                <a:solidFill>
                  <a:srgbClr val="FF0000"/>
                </a:solidFill>
              </a:rPr>
              <a:t>Part </a:t>
            </a:r>
            <a:r>
              <a:rPr lang="en-US" sz="4000" b="1" cap="all" dirty="0" smtClean="0">
                <a:solidFill>
                  <a:srgbClr val="FF0000"/>
                </a:solidFill>
              </a:rPr>
              <a:t>2:  </a:t>
            </a:r>
            <a:r>
              <a:rPr lang="en-US" sz="4000" b="1" cap="all" dirty="0">
                <a:solidFill>
                  <a:srgbClr val="FF0000"/>
                </a:solidFill>
              </a:rPr>
              <a:t/>
            </a:r>
            <a:br>
              <a:rPr lang="en-US" sz="4000" b="1" cap="all" dirty="0">
                <a:solidFill>
                  <a:srgbClr val="FF0000"/>
                </a:solidFill>
              </a:rPr>
            </a:br>
            <a:r>
              <a:rPr lang="en-US" sz="4000" b="1" cap="all" dirty="0" smtClean="0">
                <a:solidFill>
                  <a:srgbClr val="FF0000"/>
                </a:solidFill>
              </a:rPr>
              <a:t>What’s going on in the State related to planning for these new challenges?</a:t>
            </a:r>
            <a:endParaRPr lang="en-US" sz="4000" b="1" cap="all" dirty="0">
              <a:solidFill>
                <a:srgbClr val="FF0000"/>
              </a:solidFill>
            </a:endParaRPr>
          </a:p>
        </p:txBody>
      </p:sp>
      <p:sp>
        <p:nvSpPr>
          <p:cNvPr id="4" name="Slide Number Placeholder 3"/>
          <p:cNvSpPr>
            <a:spLocks noGrp="1"/>
          </p:cNvSpPr>
          <p:nvPr>
            <p:ph type="sldNum" sz="quarter" idx="12"/>
          </p:nvPr>
        </p:nvSpPr>
        <p:spPr>
          <a:xfrm>
            <a:off x="8686800" y="6381750"/>
            <a:ext cx="2844800" cy="476250"/>
          </a:xfrm>
        </p:spPr>
        <p:txBody>
          <a:bodyPr/>
          <a:lstStyle/>
          <a:p>
            <a:fld id="{16060EDC-E88F-654A-8679-596A0405B86E}" type="slidenum">
              <a:rPr lang="en-US" smtClean="0">
                <a:solidFill>
                  <a:schemeClr val="bg1"/>
                </a:solidFill>
              </a:rPr>
              <a:pPr/>
              <a:t>12</a:t>
            </a:fld>
            <a:endParaRPr lang="en-US" dirty="0">
              <a:solidFill>
                <a:schemeClr val="bg1"/>
              </a:solidFill>
            </a:endParaRP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86400" y="1219200"/>
            <a:ext cx="626241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772400" y="4953000"/>
            <a:ext cx="3657600" cy="369332"/>
          </a:xfrm>
          <a:prstGeom prst="rect">
            <a:avLst/>
          </a:prstGeom>
          <a:noFill/>
        </p:spPr>
        <p:txBody>
          <a:bodyPr wrap="square" rtlCol="0">
            <a:spAutoFit/>
          </a:bodyPr>
          <a:lstStyle/>
          <a:p>
            <a:r>
              <a:rPr lang="en-US" dirty="0" smtClean="0">
                <a:solidFill>
                  <a:srgbClr val="FFFF00"/>
                </a:solidFill>
              </a:rPr>
              <a:t>Florida Trend &amp; Associated Press</a:t>
            </a:r>
            <a:endParaRPr lang="en-US" dirty="0">
              <a:solidFill>
                <a:srgbClr val="FFFF00"/>
              </a:solidFill>
            </a:endParaRPr>
          </a:p>
        </p:txBody>
      </p:sp>
    </p:spTree>
    <p:extLst>
      <p:ext uri="{BB962C8B-B14F-4D97-AF65-F5344CB8AC3E}">
        <p14:creationId xmlns:p14="http://schemas.microsoft.com/office/powerpoint/2010/main" val="773880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E86C1F"/>
                </a:solidFill>
              </a:rPr>
              <a:t>Basic State Legal Concepts in Government Actions/Liability for Capital Improvements </a:t>
            </a:r>
            <a:br>
              <a:rPr lang="en-US" dirty="0" smtClean="0">
                <a:solidFill>
                  <a:srgbClr val="E86C1F"/>
                </a:solidFill>
              </a:rPr>
            </a:br>
            <a:r>
              <a:rPr lang="en-US" dirty="0" smtClean="0">
                <a:solidFill>
                  <a:srgbClr val="E86C1F"/>
                </a:solidFill>
              </a:rPr>
              <a:t>and Roads</a:t>
            </a:r>
            <a:endParaRPr lang="en-US" dirty="0">
              <a:solidFill>
                <a:srgbClr val="E86C1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5845350"/>
              </p:ext>
            </p:extLst>
          </p:nvPr>
        </p:nvGraphicFramePr>
        <p:xfrm>
          <a:off x="0" y="1981199"/>
          <a:ext cx="12192000" cy="5110451"/>
        </p:xfrm>
        <a:graphic>
          <a:graphicData uri="http://schemas.openxmlformats.org/drawingml/2006/table">
            <a:tbl>
              <a:tblPr firstRow="1" bandRow="1">
                <a:tableStyleId>{5C22544A-7EE6-4342-B048-85BDC9FD1C3A}</a:tableStyleId>
              </a:tblPr>
              <a:tblGrid>
                <a:gridCol w="2894375">
                  <a:extLst>
                    <a:ext uri="{9D8B030D-6E8A-4147-A177-3AD203B41FA5}">
                      <a16:colId xmlns:a16="http://schemas.microsoft.com/office/drawing/2014/main" val="20000"/>
                    </a:ext>
                  </a:extLst>
                </a:gridCol>
                <a:gridCol w="9297625">
                  <a:extLst>
                    <a:ext uri="{9D8B030D-6E8A-4147-A177-3AD203B41FA5}">
                      <a16:colId xmlns:a16="http://schemas.microsoft.com/office/drawing/2014/main" val="20001"/>
                    </a:ext>
                  </a:extLst>
                </a:gridCol>
              </a:tblGrid>
              <a:tr h="740547">
                <a:tc gridSpan="2">
                  <a:txBody>
                    <a:bodyPr/>
                    <a:lstStyle/>
                    <a:p>
                      <a:endParaRPr lang="en-US" dirty="0"/>
                    </a:p>
                  </a:txBody>
                  <a:tcPr marL="121920" marR="121920"/>
                </a:tc>
                <a:tc hMerge="1">
                  <a:txBody>
                    <a:bodyPr/>
                    <a:lstStyle/>
                    <a:p>
                      <a:endParaRPr lang="en-US" dirty="0"/>
                    </a:p>
                  </a:txBody>
                  <a:tcPr marL="121920" marR="121920"/>
                </a:tc>
                <a:extLst>
                  <a:ext uri="{0D108BD9-81ED-4DB2-BD59-A6C34878D82A}">
                    <a16:rowId xmlns:a16="http://schemas.microsoft.com/office/drawing/2014/main" val="10000"/>
                  </a:ext>
                </a:extLst>
              </a:tr>
              <a:tr h="895184">
                <a:tc>
                  <a:txBody>
                    <a:bodyPr/>
                    <a:lstStyle/>
                    <a:p>
                      <a:pPr marL="0" indent="0">
                        <a:buFont typeface="+mj-lt"/>
                        <a:buNone/>
                      </a:pPr>
                      <a:r>
                        <a:rPr lang="en-US" dirty="0" smtClean="0"/>
                        <a:t>1.   Maintain v.</a:t>
                      </a:r>
                      <a:r>
                        <a:rPr lang="en-US" baseline="0" dirty="0" smtClean="0"/>
                        <a:t> </a:t>
                      </a:r>
                      <a:r>
                        <a:rPr lang="en-US" dirty="0" smtClean="0"/>
                        <a:t>upgrade obligation?</a:t>
                      </a:r>
                      <a:endParaRPr lang="en-US" dirty="0"/>
                    </a:p>
                  </a:txBody>
                  <a:tcPr marL="121920" marR="121920"/>
                </a:tc>
                <a:tc>
                  <a:txBody>
                    <a:bodyPr/>
                    <a:lstStyle/>
                    <a:p>
                      <a:r>
                        <a:rPr lang="en-US" dirty="0" smtClean="0"/>
                        <a:t>Generally</a:t>
                      </a:r>
                      <a:r>
                        <a:rPr lang="en-US" baseline="0" dirty="0" smtClean="0"/>
                        <a:t> there is a duty to </a:t>
                      </a:r>
                      <a:r>
                        <a:rPr lang="en-US" baseline="0" dirty="0" smtClean="0">
                          <a:effectLst>
                            <a:outerShdw blurRad="38100" dist="38100" dir="2700000" algn="tl">
                              <a:srgbClr val="000000">
                                <a:alpha val="43137"/>
                              </a:srgbClr>
                            </a:outerShdw>
                          </a:effectLst>
                        </a:rPr>
                        <a:t>“maintain”</a:t>
                      </a:r>
                      <a:r>
                        <a:rPr lang="en-US" baseline="0" dirty="0" smtClean="0"/>
                        <a:t> (roads) but </a:t>
                      </a:r>
                      <a:r>
                        <a:rPr lang="en-US" u="sng" baseline="0" dirty="0" smtClean="0"/>
                        <a:t>no</a:t>
                      </a:r>
                      <a:r>
                        <a:rPr lang="en-US" baseline="0" dirty="0" smtClean="0"/>
                        <a:t> duty to </a:t>
                      </a:r>
                      <a:r>
                        <a:rPr lang="en-US" baseline="0" dirty="0" smtClean="0">
                          <a:effectLst>
                            <a:outerShdw blurRad="38100" dist="38100" dir="2700000" algn="tl">
                              <a:srgbClr val="000000">
                                <a:alpha val="43137"/>
                              </a:srgbClr>
                            </a:outerShdw>
                          </a:effectLst>
                        </a:rPr>
                        <a:t>“upgrade”</a:t>
                      </a:r>
                      <a:r>
                        <a:rPr lang="en-US" baseline="0" dirty="0" smtClean="0"/>
                        <a:t>.  </a:t>
                      </a:r>
                    </a:p>
                    <a:p>
                      <a:r>
                        <a:rPr lang="en-US" baseline="0" dirty="0" smtClean="0"/>
                        <a:t>There is no direct case on duty to maintain or upgrade </a:t>
                      </a:r>
                      <a:r>
                        <a:rPr lang="en-US" u="sng" baseline="0" dirty="0" smtClean="0"/>
                        <a:t>from sea level rise</a:t>
                      </a:r>
                      <a:r>
                        <a:rPr lang="en-US" u="none" baseline="0" dirty="0" smtClean="0"/>
                        <a:t> </a:t>
                      </a:r>
                      <a:r>
                        <a:rPr lang="en-US" baseline="0" dirty="0" smtClean="0"/>
                        <a:t>yet… </a:t>
                      </a:r>
                      <a:endParaRPr lang="en-US" dirty="0" smtClean="0">
                        <a:solidFill>
                          <a:srgbClr val="FF0000"/>
                        </a:solidFill>
                      </a:endParaRPr>
                    </a:p>
                  </a:txBody>
                  <a:tcPr marL="121920" marR="121920"/>
                </a:tc>
                <a:extLst>
                  <a:ext uri="{0D108BD9-81ED-4DB2-BD59-A6C34878D82A}">
                    <a16:rowId xmlns:a16="http://schemas.microsoft.com/office/drawing/2014/main" val="10001"/>
                  </a:ext>
                </a:extLst>
              </a:tr>
              <a:tr h="895184">
                <a:tc>
                  <a:txBody>
                    <a:bodyPr/>
                    <a:lstStyle/>
                    <a:p>
                      <a:pPr marL="0" indent="0">
                        <a:buFont typeface="+mj-lt"/>
                        <a:buNone/>
                      </a:pPr>
                      <a:r>
                        <a:rPr lang="en-US" dirty="0" smtClean="0"/>
                        <a:t>2.   </a:t>
                      </a:r>
                      <a:r>
                        <a:rPr lang="en-US" baseline="0" dirty="0" smtClean="0"/>
                        <a:t>Planning versus operations.</a:t>
                      </a:r>
                      <a:endParaRPr lang="en-US"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Duty to maintain or upgrade due</a:t>
                      </a:r>
                      <a:r>
                        <a:rPr lang="en-US" baseline="0" dirty="0" smtClean="0"/>
                        <a:t> to sea level rise could depend on whether decisions are deemed  “discretionary planning” actions or “non-discretionary operations/maintenance” actions.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you build it, you must maintain it with “reasonable care” to function as designed (now it becomes a non-discretionary operations).  </a:t>
                      </a:r>
                      <a:endParaRPr lang="en-US" dirty="0" smtClean="0"/>
                    </a:p>
                  </a:txBody>
                  <a:tcPr marL="121920" marR="121920"/>
                </a:tc>
                <a:extLst>
                  <a:ext uri="{0D108BD9-81ED-4DB2-BD59-A6C34878D82A}">
                    <a16:rowId xmlns:a16="http://schemas.microsoft.com/office/drawing/2014/main" val="10002"/>
                  </a:ext>
                </a:extLst>
              </a:tr>
              <a:tr h="1432296">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smtClean="0"/>
                        <a:t>3.</a:t>
                      </a:r>
                      <a:r>
                        <a:rPr lang="en-US" baseline="0" dirty="0" smtClean="0"/>
                        <a:t>   </a:t>
                      </a:r>
                      <a:r>
                        <a:rPr lang="en-US" dirty="0" smtClean="0"/>
                        <a:t>Sovereign Immunity</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Discretionary planning decisions</a:t>
                      </a:r>
                      <a:r>
                        <a:rPr lang="en-US" baseline="0" dirty="0" smtClean="0"/>
                        <a:t> are immune from liability under the Tort Claims Act.  Cases have held there is </a:t>
                      </a:r>
                      <a:r>
                        <a:rPr lang="en-US" u="sng" baseline="0" dirty="0" smtClean="0"/>
                        <a:t>no liability</a:t>
                      </a:r>
                      <a:r>
                        <a:rPr lang="en-US" baseline="0" dirty="0" smtClean="0"/>
                        <a:t> for failure to build, expand or modernize capital improvements, cases have deemed these “planning” actions (road widening).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Nor liability for basic design of roadway and decision on whether or not to upgrade (planning level).</a:t>
                      </a:r>
                      <a:endParaRPr lang="en-US" dirty="0" smtClean="0"/>
                    </a:p>
                    <a:p>
                      <a:endParaRPr lang="en-US" dirty="0"/>
                    </a:p>
                  </a:txBody>
                  <a:tcPr marL="121920" marR="121920"/>
                </a:tc>
                <a:extLst>
                  <a:ext uri="{0D108BD9-81ED-4DB2-BD59-A6C34878D82A}">
                    <a16:rowId xmlns:a16="http://schemas.microsoft.com/office/drawing/2014/main" val="10003"/>
                  </a:ext>
                </a:extLst>
              </a:tr>
            </a:tbl>
          </a:graphicData>
        </a:graphic>
      </p:graphicFrame>
      <p:sp>
        <p:nvSpPr>
          <p:cNvPr id="6" name="TextBox 5"/>
          <p:cNvSpPr txBox="1"/>
          <p:nvPr/>
        </p:nvSpPr>
        <p:spPr>
          <a:xfrm>
            <a:off x="986971" y="2209800"/>
            <a:ext cx="10414000" cy="369332"/>
          </a:xfrm>
          <a:prstGeom prst="rect">
            <a:avLst/>
          </a:prstGeom>
          <a:noFill/>
        </p:spPr>
        <p:txBody>
          <a:bodyPr wrap="square" rtlCol="0">
            <a:spAutoFit/>
          </a:bodyPr>
          <a:lstStyle/>
          <a:p>
            <a:pPr algn="r"/>
            <a:r>
              <a:rPr lang="en-US" dirty="0" smtClean="0">
                <a:solidFill>
                  <a:srgbClr val="FFFF00"/>
                </a:solidFill>
              </a:rPr>
              <a:t>But wait, there’s one more thing to consider… government inaction </a:t>
            </a:r>
            <a:r>
              <a:rPr lang="en-US" i="1" u="sng" dirty="0" smtClean="0">
                <a:solidFill>
                  <a:srgbClr val="FFFF00"/>
                </a:solidFill>
              </a:rPr>
              <a:t>(Jordan v. St. John’s County</a:t>
            </a:r>
            <a:r>
              <a:rPr lang="en-US"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240342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1905000"/>
            <a:ext cx="1021080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County sued for inverse condemnation for failing to maintain old A1A</a:t>
            </a:r>
          </a:p>
          <a:p>
            <a:pPr marL="285750" indent="-285750">
              <a:buFont typeface="Arial" panose="020B0604020202020204" pitchFamily="34" charset="0"/>
              <a:buChar char="•"/>
            </a:pPr>
            <a:r>
              <a:rPr lang="en-US" sz="2400" dirty="0" smtClean="0"/>
              <a:t>Trial court finds for County – no duty to maintain</a:t>
            </a:r>
          </a:p>
          <a:p>
            <a:pPr marL="285750" indent="-285750">
              <a:buFont typeface="Arial" panose="020B0604020202020204" pitchFamily="34" charset="0"/>
              <a:buChar char="•"/>
            </a:pPr>
            <a:r>
              <a:rPr lang="en-US" sz="2400" dirty="0" smtClean="0"/>
              <a:t>5</a:t>
            </a:r>
            <a:r>
              <a:rPr lang="en-US" sz="2400" baseline="30000" dirty="0" smtClean="0"/>
              <a:t>th</a:t>
            </a:r>
            <a:r>
              <a:rPr lang="en-US" sz="2400" dirty="0" smtClean="0"/>
              <a:t> District Court of Appeals finds that County “inaction” with regard to maintenance could amount to a take (first ruling ever in Florida advancing this theory)</a:t>
            </a:r>
          </a:p>
          <a:p>
            <a:pPr marL="285750" indent="-285750">
              <a:buFont typeface="Arial" panose="020B0604020202020204" pitchFamily="34" charset="0"/>
              <a:buChar char="•"/>
            </a:pPr>
            <a:r>
              <a:rPr lang="en-US" sz="2400" dirty="0" smtClean="0"/>
              <a:t>Case settles (while potentially heading to FL Supreme Court):</a:t>
            </a:r>
          </a:p>
          <a:p>
            <a:pPr marL="742950" lvl="1" indent="-285750">
              <a:buFont typeface="Arial" panose="020B0604020202020204" pitchFamily="34" charset="0"/>
              <a:buChar char="•"/>
            </a:pPr>
            <a:r>
              <a:rPr lang="en-US" sz="2400" dirty="0" smtClean="0"/>
              <a:t>County adopts ordinance allowing for environmental conditions designation</a:t>
            </a:r>
          </a:p>
          <a:p>
            <a:pPr marL="742950" lvl="1" indent="-285750">
              <a:buFont typeface="Arial" panose="020B0604020202020204" pitchFamily="34" charset="0"/>
              <a:buChar char="•"/>
            </a:pPr>
            <a:r>
              <a:rPr lang="en-US" sz="2400" dirty="0" smtClean="0"/>
              <a:t>Use best efforts to maintain in current condition (as of date of settlement)</a:t>
            </a:r>
          </a:p>
          <a:p>
            <a:pPr marL="742950" lvl="1" indent="-285750">
              <a:buFont typeface="Arial" panose="020B0604020202020204" pitchFamily="34" charset="0"/>
              <a:buChar char="•"/>
            </a:pPr>
            <a:r>
              <a:rPr lang="en-US" sz="2400" dirty="0" smtClean="0"/>
              <a:t>Use best efforts to acquire available properties</a:t>
            </a:r>
            <a:endParaRPr lang="en-US" sz="2400" dirty="0"/>
          </a:p>
        </p:txBody>
      </p:sp>
      <p:sp>
        <p:nvSpPr>
          <p:cNvPr id="2" name="Title 1"/>
          <p:cNvSpPr>
            <a:spLocks noGrp="1"/>
          </p:cNvSpPr>
          <p:nvPr>
            <p:ph type="title"/>
          </p:nvPr>
        </p:nvSpPr>
        <p:spPr>
          <a:xfrm>
            <a:off x="152400" y="-152400"/>
            <a:ext cx="11887200" cy="1128713"/>
          </a:xfrm>
        </p:spPr>
        <p:txBody>
          <a:bodyPr/>
          <a:lstStyle/>
          <a:p>
            <a:r>
              <a:rPr lang="en-US" dirty="0" smtClean="0">
                <a:solidFill>
                  <a:srgbClr val="E57C23"/>
                </a:solidFill>
                <a:effectLst>
                  <a:outerShdw blurRad="38100" dist="38100" dir="2700000" algn="tl">
                    <a:srgbClr val="000000">
                      <a:alpha val="43137"/>
                    </a:srgbClr>
                  </a:outerShdw>
                </a:effectLst>
              </a:rPr>
              <a:t>St. John’s County Post </a:t>
            </a:r>
            <a:r>
              <a:rPr lang="en-US" i="1" dirty="0" smtClean="0">
                <a:solidFill>
                  <a:srgbClr val="E57C23"/>
                </a:solidFill>
                <a:effectLst>
                  <a:outerShdw blurRad="38100" dist="38100" dir="2700000" algn="tl">
                    <a:srgbClr val="000000">
                      <a:alpha val="43137"/>
                    </a:srgbClr>
                  </a:outerShdw>
                </a:effectLst>
              </a:rPr>
              <a:t>Jordan</a:t>
            </a:r>
            <a:r>
              <a:rPr lang="en-US" dirty="0">
                <a:solidFill>
                  <a:srgbClr val="E57C23"/>
                </a:solidFill>
                <a:effectLst>
                  <a:outerShdw blurRad="38100" dist="38100" dir="2700000" algn="tl">
                    <a:srgbClr val="000000">
                      <a:alpha val="43137"/>
                    </a:srgbClr>
                  </a:outerShdw>
                </a:effectLst>
              </a:rPr>
              <a:t> </a:t>
            </a:r>
            <a:r>
              <a:rPr lang="en-US" dirty="0" smtClean="0">
                <a:solidFill>
                  <a:srgbClr val="E57C23"/>
                </a:solidFill>
                <a:effectLst>
                  <a:outerShdw blurRad="38100" dist="38100" dir="2700000" algn="tl">
                    <a:srgbClr val="000000">
                      <a:alpha val="43137"/>
                    </a:srgbClr>
                  </a:outerShdw>
                </a:effectLst>
              </a:rPr>
              <a:t>/ Post Matthew</a:t>
            </a:r>
            <a:endParaRPr lang="en-US" dirty="0">
              <a:solidFill>
                <a:srgbClr val="E57C23"/>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8686800" y="6381750"/>
            <a:ext cx="2844800" cy="476250"/>
          </a:xfrm>
        </p:spPr>
        <p:txBody>
          <a:bodyPr/>
          <a:lstStyle/>
          <a:p>
            <a:fld id="{16060EDC-E88F-654A-8679-596A0405B86E}" type="slidenum">
              <a:rPr lang="en-US" smtClean="0">
                <a:solidFill>
                  <a:schemeClr val="bg1"/>
                </a:solidFill>
              </a:rPr>
              <a:pPr/>
              <a:t>14</a:t>
            </a:fld>
            <a:endParaRPr lang="en-US" dirty="0">
              <a:solidFill>
                <a:schemeClr val="bg1"/>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67200" y="1017814"/>
            <a:ext cx="7772400" cy="5829300"/>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1028700"/>
            <a:ext cx="7772400" cy="5829300"/>
          </a:xfrm>
          <a:prstGeom prst="rect">
            <a:avLst/>
          </a:prstGeom>
        </p:spPr>
      </p:pic>
      <p:sp>
        <p:nvSpPr>
          <p:cNvPr id="3" name="TextBox 2"/>
          <p:cNvSpPr txBox="1"/>
          <p:nvPr/>
        </p:nvSpPr>
        <p:spPr>
          <a:xfrm>
            <a:off x="4419600" y="6259677"/>
            <a:ext cx="3733800" cy="369332"/>
          </a:xfrm>
          <a:prstGeom prst="rect">
            <a:avLst/>
          </a:prstGeom>
          <a:noFill/>
        </p:spPr>
        <p:txBody>
          <a:bodyPr wrap="square" rtlCol="0">
            <a:spAutoFit/>
          </a:bodyPr>
          <a:lstStyle/>
          <a:p>
            <a:r>
              <a:rPr lang="en-US" dirty="0" smtClean="0">
                <a:solidFill>
                  <a:srgbClr val="FFFF00"/>
                </a:solidFill>
              </a:rPr>
              <a:t>Photos, Patrick McCormack, Esq.</a:t>
            </a:r>
            <a:endParaRPr lang="en-US" dirty="0">
              <a:solidFill>
                <a:srgbClr val="FFFF00"/>
              </a:solidFill>
            </a:endParaRPr>
          </a:p>
        </p:txBody>
      </p:sp>
      <p:sp>
        <p:nvSpPr>
          <p:cNvPr id="8" name="Content Placeholder 7"/>
          <p:cNvSpPr>
            <a:spLocks noGrp="1"/>
          </p:cNvSpPr>
          <p:nvPr>
            <p:ph idx="1"/>
          </p:nvPr>
        </p:nvSpPr>
        <p:spPr/>
        <p:txBody>
          <a:bodyPr/>
          <a:lstStyle/>
          <a:p>
            <a:endParaRPr lang="en-US" dirty="0"/>
          </a:p>
        </p:txBody>
      </p:sp>
    </p:spTree>
    <p:extLst>
      <p:ext uri="{BB962C8B-B14F-4D97-AF65-F5344CB8AC3E}">
        <p14:creationId xmlns:p14="http://schemas.microsoft.com/office/powerpoint/2010/main" val="84055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11421533" cy="1112839"/>
          </a:xfrm>
        </p:spPr>
        <p:txBody>
          <a:bodyPr>
            <a:normAutofit fontScale="90000"/>
          </a:bodyPr>
          <a:lstStyle/>
          <a:p>
            <a:r>
              <a:rPr lang="en-US" sz="4300" dirty="0">
                <a:solidFill>
                  <a:srgbClr val="E57C23"/>
                </a:solidFill>
                <a:effectLst>
                  <a:outerShdw blurRad="38100" dist="38100" dir="2700000" algn="tl">
                    <a:srgbClr val="000000">
                      <a:alpha val="43137"/>
                    </a:srgbClr>
                  </a:outerShdw>
                </a:effectLst>
              </a:rPr>
              <a:t>Florida </a:t>
            </a:r>
            <a:r>
              <a:rPr lang="en-US" sz="4300" dirty="0" smtClean="0">
                <a:solidFill>
                  <a:srgbClr val="E57C23"/>
                </a:solidFill>
                <a:effectLst>
                  <a:outerShdw blurRad="38100" dist="38100" dir="2700000" algn="tl">
                    <a:srgbClr val="000000">
                      <a:alpha val="43137"/>
                    </a:srgbClr>
                  </a:outerShdw>
                </a:effectLst>
              </a:rPr>
              <a:t>Policy on GHG Reductions and Climate</a:t>
            </a:r>
            <a:endParaRPr lang="en-US" sz="4300" dirty="0">
              <a:solidFill>
                <a:srgbClr val="E57C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795867"/>
            <a:ext cx="11811000" cy="4944533"/>
          </a:xfrm>
        </p:spPr>
        <p:txBody>
          <a:bodyPr>
            <a:noAutofit/>
          </a:bodyPr>
          <a:lstStyle/>
          <a:p>
            <a:r>
              <a:rPr lang="en-US" sz="2100" dirty="0" smtClean="0"/>
              <a:t>EO 07-127:  Reduction </a:t>
            </a:r>
            <a:r>
              <a:rPr lang="en-US" sz="2100" dirty="0"/>
              <a:t>of emissions to 2000 levels by 2017, to 1990 levels by 2025, and by 80% of 1990 levels by </a:t>
            </a:r>
            <a:r>
              <a:rPr lang="en-US" sz="2100" dirty="0" smtClean="0"/>
              <a:t>2050</a:t>
            </a:r>
            <a:r>
              <a:rPr lang="en-US" sz="2100" dirty="0"/>
              <a:t> </a:t>
            </a:r>
            <a:r>
              <a:rPr lang="en-US" sz="2100" dirty="0" smtClean="0"/>
              <a:t>&amp; California </a:t>
            </a:r>
            <a:r>
              <a:rPr lang="en-US" sz="2100" dirty="0"/>
              <a:t>vehicle emission standards reductions (22% by 2012 and 30% by 2016).</a:t>
            </a:r>
          </a:p>
          <a:p>
            <a:r>
              <a:rPr lang="en-US" sz="2100" dirty="0"/>
              <a:t>Building </a:t>
            </a:r>
            <a:r>
              <a:rPr lang="en-US" sz="2100" dirty="0" smtClean="0"/>
              <a:t>Efficiencies/Energy Code</a:t>
            </a:r>
            <a:r>
              <a:rPr lang="en-US" sz="2100" dirty="0"/>
              <a:t>, Chapter 553, F.S. increasing standards</a:t>
            </a:r>
          </a:p>
          <a:p>
            <a:r>
              <a:rPr lang="en-US" sz="2100" dirty="0" smtClean="0"/>
              <a:t>HB </a:t>
            </a:r>
            <a:r>
              <a:rPr lang="en-US" sz="2100" dirty="0"/>
              <a:t>697 (GHG reduction strategies in local government’s Comprehensive Plan). Some requirements </a:t>
            </a:r>
            <a:r>
              <a:rPr lang="en-US" sz="2100" dirty="0" smtClean="0"/>
              <a:t>later eliminated</a:t>
            </a:r>
            <a:r>
              <a:rPr lang="en-US" sz="2100" dirty="0"/>
              <a:t>.</a:t>
            </a:r>
          </a:p>
          <a:p>
            <a:r>
              <a:rPr lang="en-US" sz="2100" u="sng" dirty="0" smtClean="0">
                <a:solidFill>
                  <a:srgbClr val="FF0000"/>
                </a:solidFill>
              </a:rPr>
              <a:t>Adaptation Action Areas (2011)</a:t>
            </a:r>
          </a:p>
          <a:p>
            <a:r>
              <a:rPr lang="en-US" sz="2100" dirty="0" smtClean="0"/>
              <a:t>HB </a:t>
            </a:r>
            <a:r>
              <a:rPr lang="en-US" sz="2100" dirty="0"/>
              <a:t>7117 (Energy Bill- 2012</a:t>
            </a:r>
            <a:r>
              <a:rPr lang="en-US" sz="2100" dirty="0" smtClean="0"/>
              <a:t>)- increase solar output</a:t>
            </a:r>
            <a:endParaRPr lang="en-US" sz="2100" dirty="0"/>
          </a:p>
          <a:p>
            <a:r>
              <a:rPr lang="en-US" sz="2100" dirty="0" smtClean="0"/>
              <a:t>2015- </a:t>
            </a:r>
            <a:r>
              <a:rPr lang="en-US" sz="2100" dirty="0"/>
              <a:t>5 Bills Passing Related to flood insurance, wind insurance, construction standards/building codes, Citizen’s </a:t>
            </a:r>
            <a:r>
              <a:rPr lang="en-US" sz="2100" dirty="0" smtClean="0"/>
              <a:t>insurance, </a:t>
            </a:r>
            <a:r>
              <a:rPr lang="en-US" sz="2100" u="sng" dirty="0" smtClean="0">
                <a:solidFill>
                  <a:srgbClr val="FF0000"/>
                </a:solidFill>
              </a:rPr>
              <a:t>Peril of Flood (SB 1094)</a:t>
            </a:r>
          </a:p>
          <a:p>
            <a:r>
              <a:rPr lang="en-US" sz="2100" dirty="0" smtClean="0"/>
              <a:t>2016- Solar Constitutional Amendments</a:t>
            </a:r>
          </a:p>
          <a:p>
            <a:r>
              <a:rPr lang="en-US" sz="2100" dirty="0" smtClean="0"/>
              <a:t>2017- SB 90 on solar disclosures and Amendment 4 Implementation &amp; Natural Hazards coordination</a:t>
            </a:r>
            <a:endParaRPr lang="en-US" sz="2100" dirty="0"/>
          </a:p>
        </p:txBody>
      </p:sp>
      <p:sp>
        <p:nvSpPr>
          <p:cNvPr id="4" name="TextBox 3"/>
          <p:cNvSpPr txBox="1"/>
          <p:nvPr/>
        </p:nvSpPr>
        <p:spPr>
          <a:xfrm>
            <a:off x="11049000" y="6400800"/>
            <a:ext cx="762000" cy="307777"/>
          </a:xfrm>
          <a:prstGeom prst="rect">
            <a:avLst/>
          </a:prstGeom>
          <a:noFill/>
        </p:spPr>
        <p:txBody>
          <a:bodyPr wrap="square" rtlCol="0">
            <a:spAutoFit/>
          </a:bodyPr>
          <a:lstStyle/>
          <a:p>
            <a:r>
              <a:rPr lang="en-US" sz="1400" dirty="0" smtClean="0">
                <a:solidFill>
                  <a:schemeClr val="bg1"/>
                </a:solidFill>
              </a:rPr>
              <a:t>19</a:t>
            </a:r>
            <a:endParaRPr lang="en-US" sz="1400" dirty="0">
              <a:solidFill>
                <a:schemeClr val="bg1"/>
              </a:solidFill>
            </a:endParaRPr>
          </a:p>
        </p:txBody>
      </p:sp>
    </p:spTree>
    <p:extLst>
      <p:ext uri="{BB962C8B-B14F-4D97-AF65-F5344CB8AC3E}">
        <p14:creationId xmlns:p14="http://schemas.microsoft.com/office/powerpoint/2010/main" val="920064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Natural Hazards Coordination- SB 464</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“Natural </a:t>
            </a:r>
            <a:r>
              <a:rPr lang="en-US" dirty="0"/>
              <a:t>hazards" includes, but is not limited to, extreme </a:t>
            </a:r>
            <a:r>
              <a:rPr lang="en-US" dirty="0" smtClean="0"/>
              <a:t>heat</a:t>
            </a:r>
            <a:r>
              <a:rPr lang="en-US" dirty="0"/>
              <a:t>, drought, wildfire, </a:t>
            </a:r>
            <a:r>
              <a:rPr lang="en-US" dirty="0" smtClean="0"/>
              <a:t>sea level </a:t>
            </a:r>
            <a:r>
              <a:rPr lang="en-US" dirty="0"/>
              <a:t>change, high tides, storm </a:t>
            </a:r>
            <a:r>
              <a:rPr lang="en-US" dirty="0" smtClean="0"/>
              <a:t>surge</a:t>
            </a:r>
            <a:r>
              <a:rPr lang="en-US" dirty="0"/>
              <a:t>, saltwater intrusion, </a:t>
            </a:r>
            <a:r>
              <a:rPr lang="en-US" dirty="0" err="1"/>
              <a:t>stormwater</a:t>
            </a:r>
            <a:r>
              <a:rPr lang="en-US" dirty="0"/>
              <a:t> runoff, flash floods, </a:t>
            </a:r>
            <a:r>
              <a:rPr lang="en-US" dirty="0" smtClean="0"/>
              <a:t>inland </a:t>
            </a:r>
            <a:r>
              <a:rPr lang="en-US" dirty="0"/>
              <a:t>flooding, and coastal </a:t>
            </a:r>
            <a:r>
              <a:rPr lang="en-US" dirty="0" smtClean="0"/>
              <a:t>flooding</a:t>
            </a:r>
          </a:p>
          <a:p>
            <a:r>
              <a:rPr lang="en-US" dirty="0" smtClean="0"/>
              <a:t>Executive branch, WMDs, PSC and DEM</a:t>
            </a:r>
          </a:p>
          <a:p>
            <a:r>
              <a:rPr lang="en-US" dirty="0" smtClean="0"/>
              <a:t>¼ meetings</a:t>
            </a:r>
          </a:p>
          <a:p>
            <a:r>
              <a:rPr lang="en-US" dirty="0" smtClean="0"/>
              <a:t>Progress reports to Governor, House and Senate</a:t>
            </a:r>
            <a:endParaRPr lang="en-US" dirty="0"/>
          </a:p>
        </p:txBody>
      </p:sp>
      <p:sp>
        <p:nvSpPr>
          <p:cNvPr id="4" name="Slide Number Placeholder 3"/>
          <p:cNvSpPr>
            <a:spLocks noGrp="1"/>
          </p:cNvSpPr>
          <p:nvPr>
            <p:ph type="sldNum" sz="quarter" idx="12"/>
          </p:nvPr>
        </p:nvSpPr>
        <p:spPr>
          <a:xfrm>
            <a:off x="8737600" y="6379029"/>
            <a:ext cx="2844800" cy="476250"/>
          </a:xfrm>
        </p:spPr>
        <p:txBody>
          <a:bodyPr/>
          <a:lstStyle/>
          <a:p>
            <a:r>
              <a:rPr lang="en-US" sz="1800" dirty="0" smtClean="0">
                <a:solidFill>
                  <a:schemeClr val="bg1"/>
                </a:solidFill>
              </a:rPr>
              <a:t>20</a:t>
            </a:r>
            <a:endParaRPr lang="en-US" sz="1800" dirty="0">
              <a:solidFill>
                <a:schemeClr val="bg1"/>
              </a:solidFill>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94629" y="609600"/>
            <a:ext cx="7620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448800" y="5805714"/>
            <a:ext cx="4267200" cy="381000"/>
          </a:xfrm>
          <a:prstGeom prst="rect">
            <a:avLst/>
          </a:prstGeom>
          <a:noFill/>
        </p:spPr>
        <p:txBody>
          <a:bodyPr wrap="square" rtlCol="0">
            <a:spAutoFit/>
          </a:bodyPr>
          <a:lstStyle/>
          <a:p>
            <a:r>
              <a:rPr lang="en-US" dirty="0" smtClean="0">
                <a:solidFill>
                  <a:srgbClr val="FF0066"/>
                </a:solidFill>
              </a:rPr>
              <a:t>Image:  Terrell Forney</a:t>
            </a:r>
            <a:endParaRPr lang="en-US" dirty="0">
              <a:solidFill>
                <a:srgbClr val="FF0066"/>
              </a:solidFill>
            </a:endParaRPr>
          </a:p>
        </p:txBody>
      </p:sp>
    </p:spTree>
    <p:extLst>
      <p:ext uri="{BB962C8B-B14F-4D97-AF65-F5344CB8AC3E}">
        <p14:creationId xmlns:p14="http://schemas.microsoft.com/office/powerpoint/2010/main" val="167929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 y="0"/>
            <a:ext cx="11963400" cy="1143000"/>
          </a:xfrm>
        </p:spPr>
        <p:txBody>
          <a:bodyPr>
            <a:normAutofit/>
          </a:bodyPr>
          <a:lstStyle/>
          <a:p>
            <a:pPr algn="ctr"/>
            <a:r>
              <a:rPr lang="en-US" dirty="0">
                <a:solidFill>
                  <a:srgbClr val="E57C23"/>
                </a:solidFill>
                <a:effectLst>
                  <a:outerShdw blurRad="38100" dist="38100" dir="2700000" algn="tl">
                    <a:srgbClr val="000000">
                      <a:alpha val="43137"/>
                    </a:srgbClr>
                  </a:outerShdw>
                </a:effectLst>
              </a:rPr>
              <a:t>What are local governments doing?</a:t>
            </a:r>
          </a:p>
        </p:txBody>
      </p:sp>
      <p:sp>
        <p:nvSpPr>
          <p:cNvPr id="3" name="Content Placeholder 2"/>
          <p:cNvSpPr>
            <a:spLocks noGrp="1"/>
          </p:cNvSpPr>
          <p:nvPr>
            <p:ph idx="1"/>
          </p:nvPr>
        </p:nvSpPr>
        <p:spPr>
          <a:xfrm>
            <a:off x="812800" y="1371601"/>
            <a:ext cx="10591800" cy="4754563"/>
          </a:xfrm>
        </p:spPr>
        <p:txBody>
          <a:bodyPr>
            <a:normAutofit fontScale="92500" lnSpcReduction="10000"/>
          </a:bodyPr>
          <a:lstStyle/>
          <a:p>
            <a:r>
              <a:rPr lang="en-US" dirty="0"/>
              <a:t>195 local governments have Coastal Management Element</a:t>
            </a:r>
          </a:p>
          <a:p>
            <a:pPr lvl="1"/>
            <a:r>
              <a:rPr lang="en-US" dirty="0"/>
              <a:t>161 municipalities and 34 counties</a:t>
            </a:r>
          </a:p>
          <a:p>
            <a:r>
              <a:rPr lang="en-US" dirty="0"/>
              <a:t>As of May 2017:</a:t>
            </a:r>
          </a:p>
          <a:p>
            <a:pPr lvl="1"/>
            <a:r>
              <a:rPr lang="en-US" dirty="0"/>
              <a:t>Approximately 43 (22%) explicitly mention or address </a:t>
            </a:r>
            <a:r>
              <a:rPr lang="en-US" dirty="0">
                <a:solidFill>
                  <a:srgbClr val="00B050"/>
                </a:solidFill>
              </a:rPr>
              <a:t>sea level rise in their Comprehensive Plans</a:t>
            </a:r>
          </a:p>
          <a:p>
            <a:pPr lvl="1"/>
            <a:r>
              <a:rPr lang="en-US" dirty="0"/>
              <a:t>Eleven (11) mention </a:t>
            </a:r>
            <a:r>
              <a:rPr lang="en-US" dirty="0">
                <a:solidFill>
                  <a:srgbClr val="00B050"/>
                </a:solidFill>
              </a:rPr>
              <a:t>AAAs </a:t>
            </a:r>
            <a:r>
              <a:rPr lang="en-US" dirty="0"/>
              <a:t>in their Comprehensive Plans </a:t>
            </a:r>
          </a:p>
          <a:p>
            <a:pPr lvl="2"/>
            <a:r>
              <a:rPr lang="en-US" dirty="0"/>
              <a:t>Five (5) have a physical designation:</a:t>
            </a:r>
          </a:p>
          <a:p>
            <a:pPr lvl="3"/>
            <a:r>
              <a:rPr lang="en-US" dirty="0">
                <a:solidFill>
                  <a:srgbClr val="FFC000"/>
                </a:solidFill>
              </a:rPr>
              <a:t>Satellite Beach </a:t>
            </a:r>
            <a:r>
              <a:rPr lang="en-US" dirty="0"/>
              <a:t>designates </a:t>
            </a:r>
            <a:r>
              <a:rPr lang="en-US" dirty="0" smtClean="0"/>
              <a:t>ocean side and bayside AAAs</a:t>
            </a:r>
          </a:p>
          <a:p>
            <a:pPr lvl="3"/>
            <a:r>
              <a:rPr lang="en-US" dirty="0" smtClean="0">
                <a:solidFill>
                  <a:srgbClr val="FFC000"/>
                </a:solidFill>
              </a:rPr>
              <a:t>Village </a:t>
            </a:r>
            <a:r>
              <a:rPr lang="en-US" dirty="0">
                <a:solidFill>
                  <a:srgbClr val="FFC000"/>
                </a:solidFill>
              </a:rPr>
              <a:t>of </a:t>
            </a:r>
            <a:r>
              <a:rPr lang="en-US" dirty="0" err="1">
                <a:solidFill>
                  <a:srgbClr val="FFC000"/>
                </a:solidFill>
              </a:rPr>
              <a:t>Pinecrest</a:t>
            </a:r>
            <a:r>
              <a:rPr lang="en-US" dirty="0">
                <a:solidFill>
                  <a:srgbClr val="FFC000"/>
                </a:solidFill>
              </a:rPr>
              <a:t> </a:t>
            </a:r>
            <a:r>
              <a:rPr lang="en-US" dirty="0"/>
              <a:t>designates AAAs</a:t>
            </a:r>
          </a:p>
          <a:p>
            <a:pPr lvl="3"/>
            <a:r>
              <a:rPr lang="en-US" dirty="0">
                <a:solidFill>
                  <a:srgbClr val="FFC000"/>
                </a:solidFill>
              </a:rPr>
              <a:t>Broward County </a:t>
            </a:r>
            <a:r>
              <a:rPr lang="en-US" dirty="0"/>
              <a:t>sand bypass project at Port Everglades</a:t>
            </a:r>
          </a:p>
          <a:p>
            <a:pPr lvl="3"/>
            <a:r>
              <a:rPr lang="en-US" dirty="0">
                <a:solidFill>
                  <a:srgbClr val="FFC000"/>
                </a:solidFill>
              </a:rPr>
              <a:t>Ft. Lauderdale </a:t>
            </a:r>
            <a:r>
              <a:rPr lang="en-US" dirty="0"/>
              <a:t>16 areas 38 </a:t>
            </a:r>
            <a:r>
              <a:rPr lang="en-US" dirty="0" err="1"/>
              <a:t>stormwater</a:t>
            </a:r>
            <a:r>
              <a:rPr lang="en-US" dirty="0"/>
              <a:t> projects</a:t>
            </a:r>
          </a:p>
          <a:p>
            <a:pPr lvl="3"/>
            <a:r>
              <a:rPr lang="en-US" dirty="0">
                <a:solidFill>
                  <a:srgbClr val="FFC000"/>
                </a:solidFill>
              </a:rPr>
              <a:t>Yankeetown</a:t>
            </a:r>
            <a:r>
              <a:rPr lang="en-US" dirty="0"/>
              <a:t> designated natural resource AAA</a:t>
            </a:r>
          </a:p>
          <a:p>
            <a:pPr marL="1371600" lvl="3" indent="0">
              <a:buNone/>
            </a:pPr>
            <a:endParaRPr lang="en-US" dirty="0"/>
          </a:p>
        </p:txBody>
      </p:sp>
      <p:sp>
        <p:nvSpPr>
          <p:cNvPr id="4" name="Text Placeholder 3"/>
          <p:cNvSpPr>
            <a:spLocks noGrp="1"/>
          </p:cNvSpPr>
          <p:nvPr>
            <p:ph type="body" sz="quarter" idx="10"/>
          </p:nvPr>
        </p:nvSpPr>
        <p:spPr>
          <a:xfrm>
            <a:off x="44704" y="914400"/>
            <a:ext cx="11963400" cy="457200"/>
          </a:xfrm>
        </p:spPr>
        <p:txBody>
          <a:bodyPr>
            <a:noAutofit/>
          </a:bodyPr>
          <a:lstStyle/>
          <a:p>
            <a:pPr algn="ctr"/>
            <a:r>
              <a:rPr lang="en-US" sz="2400" dirty="0"/>
              <a:t>Adaptation Action Areas</a:t>
            </a:r>
          </a:p>
        </p:txBody>
      </p:sp>
      <p:sp>
        <p:nvSpPr>
          <p:cNvPr id="5" name="Slide Number Placeholder 4"/>
          <p:cNvSpPr>
            <a:spLocks noGrp="1"/>
          </p:cNvSpPr>
          <p:nvPr>
            <p:ph type="sldNum" sz="quarter" idx="11"/>
          </p:nvPr>
        </p:nvSpPr>
        <p:spPr>
          <a:xfrm>
            <a:off x="8610600" y="6400802"/>
            <a:ext cx="2844800" cy="365125"/>
          </a:xfrm>
        </p:spPr>
        <p:txBody>
          <a:bodyPr/>
          <a:lstStyle/>
          <a:p>
            <a:fld id="{16060EDC-E88F-654A-8679-596A0405B86E}"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68611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887200" cy="1143000"/>
          </a:xfrm>
        </p:spPr>
        <p:txBody>
          <a:bodyPr>
            <a:normAutofit/>
          </a:bodyPr>
          <a:lstStyle/>
          <a:p>
            <a:pPr algn="ctr"/>
            <a:r>
              <a:rPr lang="en-US" dirty="0">
                <a:solidFill>
                  <a:srgbClr val="D1481D"/>
                </a:solidFill>
              </a:rPr>
              <a:t>Flood Peril Legislation (SB 1094)</a:t>
            </a:r>
          </a:p>
        </p:txBody>
      </p:sp>
      <p:sp>
        <p:nvSpPr>
          <p:cNvPr id="3" name="Content Placeholder 2"/>
          <p:cNvSpPr>
            <a:spLocks noGrp="1"/>
          </p:cNvSpPr>
          <p:nvPr>
            <p:ph idx="1"/>
          </p:nvPr>
        </p:nvSpPr>
        <p:spPr>
          <a:xfrm>
            <a:off x="152400" y="1752600"/>
            <a:ext cx="5476377" cy="4740274"/>
          </a:xfrm>
        </p:spPr>
        <p:txBody>
          <a:bodyPr>
            <a:noAutofit/>
          </a:bodyPr>
          <a:lstStyle/>
          <a:p>
            <a:r>
              <a:rPr lang="en-US" sz="2400" dirty="0"/>
              <a:t>Development and redevelopment principles, strategies, and engineering solutions that reduce flood risks and losses </a:t>
            </a:r>
          </a:p>
          <a:p>
            <a:r>
              <a:rPr lang="en-US" sz="2400" dirty="0"/>
              <a:t>Elevation certificates submitted to DEM</a:t>
            </a:r>
          </a:p>
          <a:p>
            <a:r>
              <a:rPr lang="en-US" sz="2400" dirty="0"/>
              <a:t>“Flexible” flood insurance coverage</a:t>
            </a:r>
          </a:p>
          <a:p>
            <a:r>
              <a:rPr lang="en-US" sz="2400" dirty="0"/>
              <a:t>Other provisions such as flood insurance policy requirements</a:t>
            </a:r>
          </a:p>
        </p:txBody>
      </p:sp>
      <p:sp>
        <p:nvSpPr>
          <p:cNvPr id="4" name="Text Placeholder 3"/>
          <p:cNvSpPr>
            <a:spLocks noGrp="1"/>
          </p:cNvSpPr>
          <p:nvPr>
            <p:ph type="body" sz="quarter" idx="10"/>
          </p:nvPr>
        </p:nvSpPr>
        <p:spPr>
          <a:xfrm>
            <a:off x="243840" y="775700"/>
            <a:ext cx="11887200" cy="457200"/>
          </a:xfrm>
        </p:spPr>
        <p:txBody>
          <a:bodyPr>
            <a:normAutofit/>
          </a:bodyPr>
          <a:lstStyle/>
          <a:p>
            <a:pPr algn="ctr"/>
            <a:r>
              <a:rPr lang="en-US" sz="2400" dirty="0"/>
              <a:t>What are the principle requirements?</a:t>
            </a:r>
          </a:p>
        </p:txBody>
      </p:sp>
      <p:sp>
        <p:nvSpPr>
          <p:cNvPr id="5" name="Slide Number Placeholder 4"/>
          <p:cNvSpPr>
            <a:spLocks noGrp="1"/>
          </p:cNvSpPr>
          <p:nvPr>
            <p:ph type="sldNum" sz="quarter" idx="11"/>
          </p:nvPr>
        </p:nvSpPr>
        <p:spPr>
          <a:xfrm>
            <a:off x="8610600" y="6400802"/>
            <a:ext cx="2844800" cy="365125"/>
          </a:xfrm>
        </p:spPr>
        <p:txBody>
          <a:bodyPr/>
          <a:lstStyle/>
          <a:p>
            <a:fld id="{16060EDC-E88F-654A-8679-596A0405B86E}" type="slidenum">
              <a:rPr lang="en-US" smtClean="0">
                <a:solidFill>
                  <a:schemeClr val="bg1"/>
                </a:solidFill>
              </a:rPr>
              <a:pPr/>
              <a:t>18</a:t>
            </a:fld>
            <a:endParaRPr lang="en-US" dirty="0">
              <a:solidFill>
                <a:schemeClr val="bg1"/>
              </a:solidFill>
            </a:endParaRPr>
          </a:p>
        </p:txBody>
      </p:sp>
      <p:sp>
        <p:nvSpPr>
          <p:cNvPr id="6" name="Content Placeholder 2"/>
          <p:cNvSpPr txBox="1">
            <a:spLocks/>
          </p:cNvSpPr>
          <p:nvPr/>
        </p:nvSpPr>
        <p:spPr>
          <a:xfrm>
            <a:off x="5781178" y="1475073"/>
            <a:ext cx="6106023" cy="4740274"/>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342900" indent="-342900" algn="l" rtl="0" eaLnBrk="1" fontAlgn="base" hangingPunct="1">
              <a:spcBef>
                <a:spcPct val="20000"/>
              </a:spcBef>
              <a:spcAft>
                <a:spcPct val="0"/>
              </a:spcAft>
              <a:buFont typeface="Arial" charset="0"/>
              <a:buChar char="•"/>
              <a:defRPr sz="3200" kern="1200">
                <a:solidFill>
                  <a:schemeClr val="tx1">
                    <a:lumMod val="65000"/>
                    <a:lumOff val="35000"/>
                  </a:schemeClr>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lumMod val="65000"/>
                    <a:lumOff val="35000"/>
                  </a:schemeClr>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lumMod val="65000"/>
                    <a:lumOff val="35000"/>
                  </a:schemeClr>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lumMod val="65000"/>
                    <a:lumOff val="35000"/>
                  </a:schemeClr>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lumMod val="65000"/>
                    <a:lumOff val="35000"/>
                  </a:schemeClr>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p>
        </p:txBody>
      </p:sp>
      <p:sp>
        <p:nvSpPr>
          <p:cNvPr id="7" name="Down Arrow 6"/>
          <p:cNvSpPr/>
          <p:nvPr/>
        </p:nvSpPr>
        <p:spPr>
          <a:xfrm rot="16200000">
            <a:off x="1905005" y="-304802"/>
            <a:ext cx="2819400" cy="5257803"/>
          </a:xfrm>
          <a:prstGeom prst="downArrow">
            <a:avLst>
              <a:gd name="adj1" fmla="val 50000"/>
              <a:gd name="adj2" fmla="val 50248"/>
            </a:avLst>
          </a:prstGeom>
          <a:solidFill>
            <a:srgbClr val="FFFF00">
              <a:alpha val="6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12229" y="1479545"/>
            <a:ext cx="6807200" cy="5262979"/>
          </a:xfrm>
          <a:prstGeom prst="rect">
            <a:avLst/>
          </a:prstGeom>
        </p:spPr>
        <p:txBody>
          <a:bodyPr wrap="square">
            <a:spAutoFit/>
          </a:bodyPr>
          <a:lstStyle/>
          <a:p>
            <a:r>
              <a:rPr lang="en-US" dirty="0"/>
              <a:t>1. </a:t>
            </a:r>
            <a:r>
              <a:rPr lang="en-US" b="1" dirty="0" smtClean="0">
                <a:solidFill>
                  <a:srgbClr val="FF0000"/>
                </a:solidFill>
              </a:rPr>
              <a:t>P</a:t>
            </a:r>
            <a:r>
              <a:rPr lang="en-US" sz="2400" b="1" dirty="0" smtClean="0">
                <a:solidFill>
                  <a:srgbClr val="FF0000"/>
                </a:solidFill>
              </a:rPr>
              <a:t>rinciples </a:t>
            </a:r>
            <a:r>
              <a:rPr lang="en-US" sz="2400" b="1" dirty="0">
                <a:solidFill>
                  <a:srgbClr val="FF0000"/>
                </a:solidFill>
              </a:rPr>
              <a:t>and strategies</a:t>
            </a:r>
            <a:r>
              <a:rPr lang="en-US" sz="2400" dirty="0"/>
              <a:t>, that reduce the flood risk </a:t>
            </a:r>
            <a:r>
              <a:rPr lang="en-US" sz="2400" dirty="0" smtClean="0"/>
              <a:t>from </a:t>
            </a:r>
            <a:r>
              <a:rPr lang="en-US" sz="2400" dirty="0"/>
              <a:t>high-tide events, storm surge, flash floods, </a:t>
            </a:r>
            <a:r>
              <a:rPr lang="en-US" sz="2400" dirty="0" err="1"/>
              <a:t>stormwater</a:t>
            </a:r>
            <a:r>
              <a:rPr lang="en-US" sz="2400" dirty="0"/>
              <a:t> runoff, and </a:t>
            </a:r>
            <a:r>
              <a:rPr lang="en-US" sz="2400" dirty="0">
                <a:solidFill>
                  <a:srgbClr val="FFC000"/>
                </a:solidFill>
                <a:effectLst>
                  <a:outerShdw blurRad="38100" dist="38100" dir="2700000" algn="tl">
                    <a:srgbClr val="000000">
                      <a:alpha val="43137"/>
                    </a:srgbClr>
                  </a:outerShdw>
                </a:effectLst>
              </a:rPr>
              <a:t>the related impacts of sea-level rise</a:t>
            </a:r>
            <a:r>
              <a:rPr lang="en-US" sz="2400" dirty="0"/>
              <a:t>.</a:t>
            </a:r>
          </a:p>
          <a:p>
            <a:r>
              <a:rPr lang="en-US" sz="2400" dirty="0"/>
              <a:t>2. </a:t>
            </a:r>
            <a:r>
              <a:rPr lang="en-US" sz="2400" dirty="0">
                <a:solidFill>
                  <a:srgbClr val="FF0000"/>
                </a:solidFill>
              </a:rPr>
              <a:t>Best practices </a:t>
            </a:r>
            <a:r>
              <a:rPr lang="en-US" sz="2400" dirty="0"/>
              <a:t>for the removal of </a:t>
            </a:r>
            <a:r>
              <a:rPr lang="en-US" sz="2400" dirty="0" smtClean="0"/>
              <a:t>property </a:t>
            </a:r>
            <a:r>
              <a:rPr lang="en-US" sz="2400" dirty="0"/>
              <a:t>from FEMA flood zones </a:t>
            </a:r>
          </a:p>
          <a:p>
            <a:r>
              <a:rPr lang="en-US" sz="2400" dirty="0"/>
              <a:t>3. </a:t>
            </a:r>
            <a:r>
              <a:rPr lang="en-US" sz="2400" dirty="0">
                <a:solidFill>
                  <a:srgbClr val="FF0000"/>
                </a:solidFill>
              </a:rPr>
              <a:t>Site development techniques </a:t>
            </a:r>
            <a:r>
              <a:rPr lang="en-US" sz="2400" dirty="0"/>
              <a:t>that </a:t>
            </a:r>
            <a:r>
              <a:rPr lang="en-US" sz="2400" dirty="0" smtClean="0"/>
              <a:t>reduce flood insurance losses </a:t>
            </a:r>
            <a:r>
              <a:rPr lang="en-US" sz="2400" dirty="0"/>
              <a:t>and claims </a:t>
            </a:r>
            <a:endParaRPr lang="en-US" sz="2400" dirty="0" smtClean="0"/>
          </a:p>
          <a:p>
            <a:r>
              <a:rPr lang="en-US" sz="2400" dirty="0" smtClean="0"/>
              <a:t>4</a:t>
            </a:r>
            <a:r>
              <a:rPr lang="en-US" sz="2400" dirty="0"/>
              <a:t>. </a:t>
            </a:r>
            <a:r>
              <a:rPr lang="en-US" sz="2400" dirty="0" smtClean="0"/>
              <a:t>Consistent </a:t>
            </a:r>
            <a:r>
              <a:rPr lang="en-US" sz="2400" dirty="0"/>
              <a:t>with, or more stringent than, the flood-resistant </a:t>
            </a:r>
            <a:r>
              <a:rPr lang="en-US" sz="2400" dirty="0" smtClean="0"/>
              <a:t>floodplain requirements </a:t>
            </a:r>
            <a:r>
              <a:rPr lang="en-US" sz="2400" dirty="0">
                <a:solidFill>
                  <a:srgbClr val="FF0000"/>
                </a:solidFill>
              </a:rPr>
              <a:t>in the Florida Building </a:t>
            </a:r>
            <a:r>
              <a:rPr lang="en-US" sz="2400" dirty="0" smtClean="0">
                <a:solidFill>
                  <a:srgbClr val="FF0000"/>
                </a:solidFill>
              </a:rPr>
              <a:t>Code</a:t>
            </a:r>
            <a:endParaRPr lang="en-US" sz="2400" dirty="0"/>
          </a:p>
          <a:p>
            <a:r>
              <a:rPr lang="en-US" sz="2400" dirty="0"/>
              <a:t>5. Construction </a:t>
            </a:r>
            <a:r>
              <a:rPr lang="en-US" sz="2400" dirty="0" smtClean="0"/>
              <a:t>consistent </a:t>
            </a:r>
            <a:r>
              <a:rPr lang="en-US" sz="2400" dirty="0"/>
              <a:t>with </a:t>
            </a:r>
            <a:r>
              <a:rPr lang="en-US" sz="2400" dirty="0">
                <a:solidFill>
                  <a:srgbClr val="FF0000"/>
                </a:solidFill>
              </a:rPr>
              <a:t>Chapter 161</a:t>
            </a:r>
            <a:r>
              <a:rPr lang="en-US" sz="2400" dirty="0"/>
              <a:t>.</a:t>
            </a:r>
          </a:p>
          <a:p>
            <a:r>
              <a:rPr lang="en-US" sz="2400" dirty="0"/>
              <a:t>6. Encourage </a:t>
            </a:r>
            <a:r>
              <a:rPr lang="en-US" sz="2400" dirty="0" smtClean="0"/>
              <a:t>participation </a:t>
            </a:r>
            <a:r>
              <a:rPr lang="en-US" sz="2400" dirty="0"/>
              <a:t>in </a:t>
            </a:r>
            <a:r>
              <a:rPr lang="en-US" sz="2400" dirty="0" smtClean="0"/>
              <a:t> </a:t>
            </a:r>
            <a:r>
              <a:rPr lang="en-US" sz="2400" dirty="0">
                <a:solidFill>
                  <a:srgbClr val="FF0000"/>
                </a:solidFill>
              </a:rPr>
              <a:t>Community Rating System</a:t>
            </a:r>
          </a:p>
        </p:txBody>
      </p:sp>
    </p:spTree>
    <p:extLst>
      <p:ext uri="{BB962C8B-B14F-4D97-AF65-F5344CB8AC3E}">
        <p14:creationId xmlns:p14="http://schemas.microsoft.com/office/powerpoint/2010/main" val="353209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2"/>
            <a:ext cx="10972800" cy="1128713"/>
          </a:xfrm>
        </p:spPr>
        <p:txBody>
          <a:bodyPr>
            <a:normAutofit fontScale="90000"/>
          </a:bodyPr>
          <a:lstStyle/>
          <a:p>
            <a:r>
              <a:rPr lang="en-US" dirty="0">
                <a:solidFill>
                  <a:srgbClr val="E86C1F"/>
                </a:solidFill>
              </a:rPr>
              <a:t>Recent and Current EAR Based Amendments</a:t>
            </a:r>
          </a:p>
        </p:txBody>
      </p:sp>
      <p:sp>
        <p:nvSpPr>
          <p:cNvPr id="5" name="Slide Number Placeholder 4"/>
          <p:cNvSpPr>
            <a:spLocks noGrp="1"/>
          </p:cNvSpPr>
          <p:nvPr>
            <p:ph type="sldNum" sz="quarter" idx="4294967295"/>
          </p:nvPr>
        </p:nvSpPr>
        <p:spPr>
          <a:xfrm>
            <a:off x="8767539" y="6381750"/>
            <a:ext cx="2844800" cy="476250"/>
          </a:xfrm>
          <a:prstGeom prst="rect">
            <a:avLst/>
          </a:prstGeom>
        </p:spPr>
        <p:txBody>
          <a:bodyPr/>
          <a:lstStyle/>
          <a:p>
            <a:fld id="{16060EDC-E88F-654A-8679-596A0405B86E}" type="slidenum">
              <a:rPr lang="en-US" smtClean="0">
                <a:solidFill>
                  <a:schemeClr val="bg1"/>
                </a:solidFill>
              </a:rPr>
              <a:pPr/>
              <a:t>19</a:t>
            </a:fld>
            <a:endParaRPr lang="en-US"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616405738"/>
              </p:ext>
            </p:extLst>
          </p:nvPr>
        </p:nvGraphicFramePr>
        <p:xfrm>
          <a:off x="1104901" y="1660875"/>
          <a:ext cx="9982199" cy="4139833"/>
        </p:xfrm>
        <a:graphic>
          <a:graphicData uri="http://schemas.openxmlformats.org/drawingml/2006/table">
            <a:tbl>
              <a:tblPr firstRow="1" bandRow="1">
                <a:tableStyleId>{638B1855-1B75-4FBE-930C-398BA8C253C6}</a:tableStyleId>
              </a:tblPr>
              <a:tblGrid>
                <a:gridCol w="2870200">
                  <a:extLst>
                    <a:ext uri="{9D8B030D-6E8A-4147-A177-3AD203B41FA5}">
                      <a16:colId xmlns:a16="http://schemas.microsoft.com/office/drawing/2014/main" val="20000"/>
                    </a:ext>
                  </a:extLst>
                </a:gridCol>
                <a:gridCol w="2235200">
                  <a:extLst>
                    <a:ext uri="{9D8B030D-6E8A-4147-A177-3AD203B41FA5}">
                      <a16:colId xmlns:a16="http://schemas.microsoft.com/office/drawing/2014/main" val="2653009738"/>
                    </a:ext>
                  </a:extLst>
                </a:gridCol>
                <a:gridCol w="2743200">
                  <a:extLst>
                    <a:ext uri="{9D8B030D-6E8A-4147-A177-3AD203B41FA5}">
                      <a16:colId xmlns:a16="http://schemas.microsoft.com/office/drawing/2014/main" val="3809289509"/>
                    </a:ext>
                  </a:extLst>
                </a:gridCol>
                <a:gridCol w="2133599">
                  <a:extLst>
                    <a:ext uri="{9D8B030D-6E8A-4147-A177-3AD203B41FA5}">
                      <a16:colId xmlns:a16="http://schemas.microsoft.com/office/drawing/2014/main" val="20001"/>
                    </a:ext>
                  </a:extLst>
                </a:gridCol>
              </a:tblGrid>
              <a:tr h="493337">
                <a:tc gridSpan="4">
                  <a:txBody>
                    <a:bodyPr/>
                    <a:lstStyle/>
                    <a:p>
                      <a:pPr algn="ctr"/>
                      <a:r>
                        <a:rPr lang="en-US" sz="2000" dirty="0">
                          <a:solidFill>
                            <a:srgbClr val="FFFF00"/>
                          </a:solidFill>
                        </a:rPr>
                        <a:t>I</a:t>
                      </a:r>
                      <a:r>
                        <a:rPr lang="en-US" sz="2000" dirty="0">
                          <a:solidFill>
                            <a:srgbClr val="FFFF00"/>
                          </a:solidFill>
                          <a:effectLst>
                            <a:outerShdw blurRad="38100" dist="38100" dir="2700000" algn="tl">
                              <a:srgbClr val="000000">
                                <a:alpha val="43137"/>
                              </a:srgbClr>
                            </a:outerShdw>
                          </a:effectLst>
                        </a:rPr>
                        <a:t>n Compliance with SB</a:t>
                      </a:r>
                      <a:r>
                        <a:rPr lang="en-US" sz="2000" baseline="0" dirty="0">
                          <a:solidFill>
                            <a:srgbClr val="FFFF00"/>
                          </a:solidFill>
                          <a:effectLst>
                            <a:outerShdw blurRad="38100" dist="38100" dir="2700000" algn="tl">
                              <a:srgbClr val="000000">
                                <a:alpha val="43137"/>
                              </a:srgbClr>
                            </a:outerShdw>
                          </a:effectLst>
                        </a:rPr>
                        <a:t>  1094</a:t>
                      </a:r>
                      <a:endParaRPr lang="en-US" sz="2000" dirty="0">
                        <a:solidFill>
                          <a:srgbClr val="FFFF00"/>
                        </a:solidFill>
                        <a:effectLst>
                          <a:outerShdw blurRad="38100" dist="38100" dir="2700000" algn="tl">
                            <a:srgbClr val="000000">
                              <a:alpha val="43137"/>
                            </a:srgbClr>
                          </a:outerShdw>
                        </a:effectLst>
                      </a:endParaRP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493337">
                <a:tc>
                  <a:txBody>
                    <a:bodyPr/>
                    <a:lstStyle/>
                    <a:p>
                      <a:r>
                        <a:rPr lang="en-US" sz="2000" dirty="0">
                          <a:solidFill>
                            <a:srgbClr val="FFFF00"/>
                          </a:solidFill>
                        </a:rPr>
                        <a:t>West Palm Beach</a:t>
                      </a:r>
                    </a:p>
                  </a:txBody>
                  <a:tcPr/>
                </a:tc>
                <a:tc>
                  <a:txBody>
                    <a:bodyPr/>
                    <a:lstStyle/>
                    <a:p>
                      <a:pPr algn="ctr"/>
                      <a:endParaRPr lang="en-US" sz="2000" dirty="0">
                        <a:solidFill>
                          <a:srgbClr val="FFFF00"/>
                        </a:solidFill>
                      </a:endParaRPr>
                    </a:p>
                  </a:txBody>
                  <a:tcPr/>
                </a:tc>
                <a:tc>
                  <a:txBody>
                    <a:bodyPr/>
                    <a:lstStyle/>
                    <a:p>
                      <a:r>
                        <a:rPr lang="en-US" sz="2000" dirty="0">
                          <a:solidFill>
                            <a:srgbClr val="FFFF00"/>
                          </a:solidFill>
                        </a:rPr>
                        <a:t>Yankeetown</a:t>
                      </a:r>
                    </a:p>
                  </a:txBody>
                  <a:tcPr/>
                </a:tc>
                <a:tc>
                  <a:txBody>
                    <a:bodyPr/>
                    <a:lstStyle/>
                    <a:p>
                      <a:pPr algn="ctr"/>
                      <a:endParaRPr lang="en-US" sz="2000" dirty="0">
                        <a:solidFill>
                          <a:srgbClr val="FFFF00"/>
                        </a:solidFill>
                      </a:endParaRPr>
                    </a:p>
                  </a:txBody>
                  <a:tcPr/>
                </a:tc>
                <a:extLst>
                  <a:ext uri="{0D108BD9-81ED-4DB2-BD59-A6C34878D82A}">
                    <a16:rowId xmlns:a16="http://schemas.microsoft.com/office/drawing/2014/main" val="1653629372"/>
                  </a:ext>
                </a:extLst>
              </a:tr>
              <a:tr h="4933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FF00"/>
                          </a:solidFill>
                        </a:rPr>
                        <a:t>Ponce Inlet </a:t>
                      </a:r>
                    </a:p>
                  </a:txBody>
                  <a:tcPr/>
                </a:tc>
                <a:tc>
                  <a:txBody>
                    <a:bodyPr/>
                    <a:lstStyle/>
                    <a:p>
                      <a:pPr algn="ctr"/>
                      <a:endParaRPr lang="en-US" sz="2000" dirty="0">
                        <a:solidFill>
                          <a:srgbClr val="FFFF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FF00"/>
                          </a:solidFill>
                        </a:rPr>
                        <a:t>North Miami</a:t>
                      </a:r>
                    </a:p>
                  </a:txBody>
                  <a:tcPr/>
                </a:tc>
                <a:tc>
                  <a:txBody>
                    <a:bodyPr/>
                    <a:lstStyle/>
                    <a:p>
                      <a:pPr algn="ctr"/>
                      <a:endParaRPr lang="en-US" sz="2000" dirty="0">
                        <a:solidFill>
                          <a:srgbClr val="FFFF00"/>
                        </a:solidFill>
                      </a:endParaRPr>
                    </a:p>
                  </a:txBody>
                  <a:tcPr/>
                </a:tc>
                <a:extLst>
                  <a:ext uri="{0D108BD9-81ED-4DB2-BD59-A6C34878D82A}">
                    <a16:rowId xmlns:a16="http://schemas.microsoft.com/office/drawing/2014/main" val="1940133422"/>
                  </a:ext>
                </a:extLst>
              </a:tr>
              <a:tr h="493337">
                <a:tc>
                  <a:txBody>
                    <a:bodyPr/>
                    <a:lstStyle/>
                    <a:p>
                      <a:r>
                        <a:rPr lang="en-US" sz="2000" dirty="0">
                          <a:solidFill>
                            <a:srgbClr val="FFFF00"/>
                          </a:solidFill>
                        </a:rPr>
                        <a:t>Santa Rosa County</a:t>
                      </a:r>
                    </a:p>
                  </a:txBody>
                  <a:tcPr/>
                </a:tc>
                <a:tc>
                  <a:txBody>
                    <a:bodyPr/>
                    <a:lstStyle/>
                    <a:p>
                      <a:pPr algn="ctr"/>
                      <a:endParaRPr lang="en-US" sz="2000" dirty="0">
                        <a:solidFill>
                          <a:srgbClr val="FFFF00"/>
                        </a:solidFill>
                      </a:endParaRPr>
                    </a:p>
                  </a:txBody>
                  <a:tcPr/>
                </a:tc>
                <a:tc>
                  <a:txBody>
                    <a:bodyPr/>
                    <a:lstStyle/>
                    <a:p>
                      <a:r>
                        <a:rPr lang="en-US" sz="2000" dirty="0">
                          <a:solidFill>
                            <a:srgbClr val="FFFF00"/>
                          </a:solidFill>
                        </a:rPr>
                        <a:t>Palm Bay</a:t>
                      </a:r>
                    </a:p>
                  </a:txBody>
                  <a:tcPr/>
                </a:tc>
                <a:tc>
                  <a:txBody>
                    <a:bodyPr/>
                    <a:lstStyle/>
                    <a:p>
                      <a:pPr algn="ctr"/>
                      <a:endParaRPr lang="en-US" sz="2000" dirty="0">
                        <a:solidFill>
                          <a:srgbClr val="FFFF00"/>
                        </a:solidFill>
                      </a:endParaRPr>
                    </a:p>
                  </a:txBody>
                  <a:tcPr/>
                </a:tc>
                <a:extLst>
                  <a:ext uri="{0D108BD9-81ED-4DB2-BD59-A6C34878D82A}">
                    <a16:rowId xmlns:a16="http://schemas.microsoft.com/office/drawing/2014/main" val="1381631748"/>
                  </a:ext>
                </a:extLst>
              </a:tr>
              <a:tr h="4933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FF00"/>
                          </a:solidFill>
                        </a:rPr>
                        <a:t>Boynton</a:t>
                      </a:r>
                      <a:r>
                        <a:rPr lang="en-US" sz="2000" baseline="0" dirty="0">
                          <a:solidFill>
                            <a:srgbClr val="FFFF00"/>
                          </a:solidFill>
                        </a:rPr>
                        <a:t> Beach</a:t>
                      </a:r>
                      <a:endParaRPr lang="en-US" sz="2000" dirty="0">
                        <a:solidFill>
                          <a:srgbClr val="FFFF00"/>
                        </a:solidFill>
                      </a:endParaRPr>
                    </a:p>
                  </a:txBody>
                  <a:tcPr/>
                </a:tc>
                <a:tc>
                  <a:txBody>
                    <a:bodyPr/>
                    <a:lstStyle/>
                    <a:p>
                      <a:pPr algn="ctr"/>
                      <a:endParaRPr lang="en-US" sz="2000" dirty="0">
                        <a:solidFill>
                          <a:srgbClr val="FFFF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FF00"/>
                          </a:solidFill>
                        </a:rPr>
                        <a:t>Clearwater</a:t>
                      </a:r>
                    </a:p>
                  </a:txBody>
                  <a:tcPr/>
                </a:tc>
                <a:tc>
                  <a:txBody>
                    <a:bodyPr/>
                    <a:lstStyle/>
                    <a:p>
                      <a:pPr algn="ctr"/>
                      <a:endParaRPr lang="en-US" sz="2000" dirty="0">
                        <a:solidFill>
                          <a:srgbClr val="FFFF00"/>
                        </a:solidFill>
                      </a:endParaRPr>
                    </a:p>
                  </a:txBody>
                  <a:tcPr/>
                </a:tc>
                <a:extLst>
                  <a:ext uri="{0D108BD9-81ED-4DB2-BD59-A6C34878D82A}">
                    <a16:rowId xmlns:a16="http://schemas.microsoft.com/office/drawing/2014/main" val="10001"/>
                  </a:ext>
                </a:extLst>
              </a:tr>
              <a:tr h="493337">
                <a:tc>
                  <a:txBody>
                    <a:bodyPr/>
                    <a:lstStyle/>
                    <a:p>
                      <a:r>
                        <a:rPr lang="en-US" sz="2000" dirty="0">
                          <a:solidFill>
                            <a:srgbClr val="FFFF00"/>
                          </a:solidFill>
                        </a:rPr>
                        <a:t>Jupiter</a:t>
                      </a:r>
                    </a:p>
                  </a:txBody>
                  <a:tcPr/>
                </a:tc>
                <a:tc>
                  <a:txBody>
                    <a:bodyPr/>
                    <a:lstStyle/>
                    <a:p>
                      <a:pPr algn="ctr"/>
                      <a:endParaRPr lang="en-US" sz="2000" dirty="0">
                        <a:solidFill>
                          <a:srgbClr val="FFFF00"/>
                        </a:solidFill>
                      </a:endParaRPr>
                    </a:p>
                  </a:txBody>
                  <a:tcPr/>
                </a:tc>
                <a:tc>
                  <a:txBody>
                    <a:bodyPr/>
                    <a:lstStyle/>
                    <a:p>
                      <a:r>
                        <a:rPr lang="en-US" sz="2000" dirty="0">
                          <a:solidFill>
                            <a:srgbClr val="FFFF00"/>
                          </a:solidFill>
                        </a:rPr>
                        <a:t>Broward County</a:t>
                      </a:r>
                    </a:p>
                  </a:txBody>
                  <a:tcPr/>
                </a:tc>
                <a:tc>
                  <a:txBody>
                    <a:bodyPr/>
                    <a:lstStyle/>
                    <a:p>
                      <a:pPr algn="ctr"/>
                      <a:endParaRPr lang="en-US" sz="2000" dirty="0">
                        <a:solidFill>
                          <a:srgbClr val="FFFF00"/>
                        </a:solidFill>
                      </a:endParaRPr>
                    </a:p>
                  </a:txBody>
                  <a:tcPr/>
                </a:tc>
                <a:extLst>
                  <a:ext uri="{0D108BD9-81ED-4DB2-BD59-A6C34878D82A}">
                    <a16:rowId xmlns:a16="http://schemas.microsoft.com/office/drawing/2014/main" val="10002"/>
                  </a:ext>
                </a:extLst>
              </a:tr>
              <a:tr h="5092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FF00"/>
                          </a:solidFill>
                        </a:rPr>
                        <a:t>Jupiter Inlet Colony</a:t>
                      </a:r>
                    </a:p>
                  </a:txBody>
                  <a:tcPr/>
                </a:tc>
                <a:tc>
                  <a:txBody>
                    <a:bodyPr/>
                    <a:lstStyle/>
                    <a:p>
                      <a:pPr algn="ctr"/>
                      <a:endParaRPr lang="en-US" sz="2000" dirty="0">
                        <a:solidFill>
                          <a:srgbClr val="FFFF00"/>
                        </a:solidFill>
                      </a:endParaRPr>
                    </a:p>
                  </a:txBody>
                  <a:tcPr/>
                </a:tc>
                <a:tc>
                  <a:txBody>
                    <a:bodyPr/>
                    <a:lstStyle/>
                    <a:p>
                      <a:r>
                        <a:rPr lang="en-US" sz="2000" dirty="0">
                          <a:solidFill>
                            <a:srgbClr val="FFFF00"/>
                          </a:solidFill>
                        </a:rPr>
                        <a:t>Pinecrest</a:t>
                      </a:r>
                    </a:p>
                  </a:txBody>
                  <a:tcPr/>
                </a:tc>
                <a:tc>
                  <a:txBody>
                    <a:bodyPr/>
                    <a:lstStyle/>
                    <a:p>
                      <a:pPr algn="ctr"/>
                      <a:endParaRPr lang="en-US" sz="2000" dirty="0">
                        <a:solidFill>
                          <a:srgbClr val="FFFF00"/>
                        </a:solidFill>
                      </a:endParaRPr>
                    </a:p>
                  </a:txBody>
                  <a:tcPr/>
                </a:tc>
                <a:extLst>
                  <a:ext uri="{0D108BD9-81ED-4DB2-BD59-A6C34878D82A}">
                    <a16:rowId xmlns:a16="http://schemas.microsoft.com/office/drawing/2014/main" val="10003"/>
                  </a:ext>
                </a:extLst>
              </a:tr>
              <a:tr h="493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FF00"/>
                          </a:solidFill>
                        </a:rPr>
                        <a:t>Sunny Isles Beach </a:t>
                      </a:r>
                    </a:p>
                    <a:p>
                      <a:endParaRPr lang="en-US" dirty="0"/>
                    </a:p>
                  </a:txBody>
                  <a:tcPr/>
                </a:tc>
                <a:tc>
                  <a:txBody>
                    <a:bodyPr/>
                    <a:lstStyle/>
                    <a:p>
                      <a:pPr algn="ctr"/>
                      <a:endParaRPr lang="en-US" sz="2000" dirty="0">
                        <a:solidFill>
                          <a:srgbClr val="FFFF00"/>
                        </a:solidFill>
                      </a:endParaRPr>
                    </a:p>
                  </a:txBody>
                  <a:tcPr/>
                </a:tc>
                <a:tc>
                  <a:txBody>
                    <a:bodyPr/>
                    <a:lstStyle/>
                    <a:p>
                      <a:endParaRPr lang="en-US" dirty="0"/>
                    </a:p>
                  </a:txBody>
                  <a:tcPr/>
                </a:tc>
                <a:tc>
                  <a:txBody>
                    <a:bodyPr/>
                    <a:lstStyle/>
                    <a:p>
                      <a:pPr algn="ctr"/>
                      <a:endParaRPr lang="en-US" sz="2000" dirty="0">
                        <a:solidFill>
                          <a:srgbClr val="FFFF00"/>
                        </a:solidFill>
                      </a:endParaRPr>
                    </a:p>
                  </a:txBody>
                  <a:tcPr/>
                </a:tc>
                <a:extLst>
                  <a:ext uri="{0D108BD9-81ED-4DB2-BD59-A6C34878D82A}">
                    <a16:rowId xmlns:a16="http://schemas.microsoft.com/office/drawing/2014/main" val="10004"/>
                  </a:ext>
                </a:extLst>
              </a:tr>
            </a:tbl>
          </a:graphicData>
        </a:graphic>
      </p:graphicFrame>
      <p:grpSp>
        <p:nvGrpSpPr>
          <p:cNvPr id="3" name="Group 2"/>
          <p:cNvGrpSpPr/>
          <p:nvPr/>
        </p:nvGrpSpPr>
        <p:grpSpPr>
          <a:xfrm>
            <a:off x="4876800" y="2146827"/>
            <a:ext cx="5548171" cy="3429715"/>
            <a:chOff x="2971798" y="1660874"/>
            <a:chExt cx="4161128" cy="3429715"/>
          </a:xfrm>
        </p:grpSpPr>
        <p:sp>
          <p:nvSpPr>
            <p:cNvPr id="7" name="Smiley Face 6"/>
            <p:cNvSpPr/>
            <p:nvPr/>
          </p:nvSpPr>
          <p:spPr>
            <a:xfrm>
              <a:off x="2971799" y="2171763"/>
              <a:ext cx="349705" cy="45357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71799" y="1660874"/>
              <a:ext cx="36552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miley Face 8"/>
            <p:cNvSpPr/>
            <p:nvPr/>
          </p:nvSpPr>
          <p:spPr>
            <a:xfrm>
              <a:off x="2979707" y="3145988"/>
              <a:ext cx="349705" cy="45357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p:cNvSpPr/>
            <p:nvPr/>
          </p:nvSpPr>
          <p:spPr>
            <a:xfrm>
              <a:off x="2987616" y="3637109"/>
              <a:ext cx="349705" cy="45357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p:cNvSpPr/>
            <p:nvPr/>
          </p:nvSpPr>
          <p:spPr>
            <a:xfrm>
              <a:off x="2971798" y="4128230"/>
              <a:ext cx="349705" cy="45357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2971798" y="4637017"/>
              <a:ext cx="349705" cy="45357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p:cNvSpPr/>
            <p:nvPr/>
          </p:nvSpPr>
          <p:spPr>
            <a:xfrm>
              <a:off x="6783221" y="4128230"/>
              <a:ext cx="349705" cy="45357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iley Face 15"/>
            <p:cNvSpPr/>
            <p:nvPr/>
          </p:nvSpPr>
          <p:spPr>
            <a:xfrm>
              <a:off x="6781800" y="3610089"/>
              <a:ext cx="349705" cy="45357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p:cNvSpPr/>
            <p:nvPr/>
          </p:nvSpPr>
          <p:spPr>
            <a:xfrm>
              <a:off x="6781800" y="3113546"/>
              <a:ext cx="349705" cy="45357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miley Face 17"/>
            <p:cNvSpPr/>
            <p:nvPr/>
          </p:nvSpPr>
          <p:spPr>
            <a:xfrm>
              <a:off x="6781800" y="2625335"/>
              <a:ext cx="349705" cy="45357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miley Face 18"/>
            <p:cNvSpPr/>
            <p:nvPr/>
          </p:nvSpPr>
          <p:spPr>
            <a:xfrm>
              <a:off x="6781800" y="2135791"/>
              <a:ext cx="349705" cy="45357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p:cNvSpPr/>
            <p:nvPr/>
          </p:nvSpPr>
          <p:spPr>
            <a:xfrm>
              <a:off x="6781800" y="1660874"/>
              <a:ext cx="349705" cy="45357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76801" y="3155691"/>
            <a:ext cx="4873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291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734800" cy="1128713"/>
          </a:xfrm>
        </p:spPr>
        <p:txBody>
          <a:bodyPr/>
          <a:lstStyle/>
          <a:p>
            <a:r>
              <a:rPr lang="en-US" dirty="0" smtClean="0">
                <a:solidFill>
                  <a:srgbClr val="FF0000"/>
                </a:solidFill>
              </a:rPr>
              <a:t>The </a:t>
            </a:r>
            <a:r>
              <a:rPr lang="en-US" u="sng" dirty="0" smtClean="0">
                <a:solidFill>
                  <a:srgbClr val="FF0000"/>
                </a:solidFill>
              </a:rPr>
              <a:t>Facts</a:t>
            </a:r>
            <a:r>
              <a:rPr lang="en-US" dirty="0" smtClean="0">
                <a:solidFill>
                  <a:srgbClr val="FF0000"/>
                </a:solidFill>
              </a:rPr>
              <a:t> About Climate Law, </a:t>
            </a:r>
            <a:br>
              <a:rPr lang="en-US" dirty="0" smtClean="0">
                <a:solidFill>
                  <a:srgbClr val="FF0000"/>
                </a:solidFill>
              </a:rPr>
            </a:br>
            <a:r>
              <a:rPr lang="en-US" dirty="0" smtClean="0">
                <a:solidFill>
                  <a:srgbClr val="FF0000"/>
                </a:solidFill>
              </a:rPr>
              <a:t>Planning &amp; Policy</a:t>
            </a:r>
            <a:endParaRPr lang="en-US" dirty="0">
              <a:solidFill>
                <a:srgbClr val="FF0000"/>
              </a:solidFill>
            </a:endParaRPr>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rot="5400000">
            <a:off x="431800" y="1778000"/>
            <a:ext cx="5384800" cy="4419600"/>
          </a:xfrm>
        </p:spPr>
      </p:pic>
      <p:sp>
        <p:nvSpPr>
          <p:cNvPr id="4" name="Content Placeholder 3"/>
          <p:cNvSpPr>
            <a:spLocks noGrp="1"/>
          </p:cNvSpPr>
          <p:nvPr>
            <p:ph sz="half" idx="2"/>
          </p:nvPr>
        </p:nvSpPr>
        <p:spPr>
          <a:xfrm>
            <a:off x="5867400" y="1524000"/>
            <a:ext cx="5689600" cy="4525963"/>
          </a:xfrm>
        </p:spPr>
        <p:txBody>
          <a:bodyPr/>
          <a:lstStyle/>
          <a:p>
            <a:r>
              <a:rPr lang="en-US" dirty="0" smtClean="0"/>
              <a:t>Who needs to start planning?</a:t>
            </a:r>
          </a:p>
          <a:p>
            <a:r>
              <a:rPr lang="en-US" dirty="0"/>
              <a:t>How do we take the science and plan ahead?</a:t>
            </a:r>
          </a:p>
          <a:p>
            <a:r>
              <a:rPr lang="en-US" dirty="0" smtClean="0"/>
              <a:t>What policies do we need to put in place to do that?</a:t>
            </a:r>
          </a:p>
          <a:p>
            <a:r>
              <a:rPr lang="en-US" u="sng" dirty="0" smtClean="0"/>
              <a:t>What are we required to start doing?</a:t>
            </a:r>
          </a:p>
          <a:p>
            <a:r>
              <a:rPr lang="en-US" u="sng" dirty="0" smtClean="0"/>
              <a:t>Who’s doing it (so its not so scary)?</a:t>
            </a:r>
            <a:endParaRPr lang="en-US" u="sng" dirty="0"/>
          </a:p>
        </p:txBody>
      </p:sp>
      <p:sp>
        <p:nvSpPr>
          <p:cNvPr id="5" name="Slide Number Placeholder 4"/>
          <p:cNvSpPr>
            <a:spLocks noGrp="1"/>
          </p:cNvSpPr>
          <p:nvPr>
            <p:ph type="sldNum" sz="quarter" idx="12"/>
          </p:nvPr>
        </p:nvSpPr>
        <p:spPr>
          <a:xfrm>
            <a:off x="8686800" y="6381750"/>
            <a:ext cx="2844800" cy="476250"/>
          </a:xfrm>
        </p:spPr>
        <p:txBody>
          <a:bodyPr/>
          <a:lstStyle/>
          <a:p>
            <a:fld id="{16060EDC-E88F-654A-8679-596A0405B86E}"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372804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576" y="-152400"/>
            <a:ext cx="11887200" cy="1143000"/>
          </a:xfrm>
        </p:spPr>
        <p:txBody>
          <a:bodyPr>
            <a:normAutofit/>
          </a:bodyPr>
          <a:lstStyle/>
          <a:p>
            <a:pPr algn="ctr"/>
            <a:r>
              <a:rPr lang="en-US" dirty="0">
                <a:solidFill>
                  <a:srgbClr val="FF0000"/>
                </a:solidFill>
              </a:rPr>
              <a:t>Sample </a:t>
            </a:r>
            <a:r>
              <a:rPr lang="en-US" dirty="0" smtClean="0">
                <a:solidFill>
                  <a:srgbClr val="FF0000"/>
                </a:solidFill>
              </a:rPr>
              <a:t>Planning Strategy </a:t>
            </a:r>
            <a:endParaRPr lang="en-US" dirty="0">
              <a:solidFill>
                <a:srgbClr val="FF0000"/>
              </a:solidFill>
            </a:endParaRPr>
          </a:p>
        </p:txBody>
      </p:sp>
      <p:sp>
        <p:nvSpPr>
          <p:cNvPr id="4" name="Text Placeholder 3"/>
          <p:cNvSpPr>
            <a:spLocks noGrp="1"/>
          </p:cNvSpPr>
          <p:nvPr>
            <p:ph type="body" sz="quarter" idx="10"/>
          </p:nvPr>
        </p:nvSpPr>
        <p:spPr>
          <a:xfrm>
            <a:off x="230576" y="685800"/>
            <a:ext cx="11887200" cy="598222"/>
          </a:xfrm>
        </p:spPr>
        <p:txBody>
          <a:bodyPr>
            <a:noAutofit/>
          </a:bodyPr>
          <a:lstStyle/>
          <a:p>
            <a:pPr algn="ctr"/>
            <a:r>
              <a:rPr lang="en-US" sz="2400" dirty="0">
                <a:solidFill>
                  <a:srgbClr val="D1481D"/>
                </a:solidFill>
              </a:rPr>
              <a:t>How do these requirements relate to or affect planning activities and infrastructure investments in the short- and mid-term?</a:t>
            </a:r>
          </a:p>
        </p:txBody>
      </p:sp>
      <p:sp>
        <p:nvSpPr>
          <p:cNvPr id="5" name="Slide Number Placeholder 4"/>
          <p:cNvSpPr>
            <a:spLocks noGrp="1"/>
          </p:cNvSpPr>
          <p:nvPr>
            <p:ph type="sldNum" sz="quarter" idx="11"/>
          </p:nvPr>
        </p:nvSpPr>
        <p:spPr>
          <a:xfrm>
            <a:off x="8610600" y="6399900"/>
            <a:ext cx="2844800" cy="365125"/>
          </a:xfrm>
        </p:spPr>
        <p:txBody>
          <a:bodyPr/>
          <a:lstStyle/>
          <a:p>
            <a:fld id="{16060EDC-E88F-654A-8679-596A0405B86E}" type="slidenum">
              <a:rPr lang="en-US" smtClean="0">
                <a:solidFill>
                  <a:schemeClr val="bg1"/>
                </a:solidFill>
              </a:rPr>
              <a:pPr/>
              <a:t>20</a:t>
            </a:fld>
            <a:endParaRPr lang="en-US" dirty="0">
              <a:solidFill>
                <a:schemeClr val="bg1"/>
              </a:solidFill>
            </a:endParaRPr>
          </a:p>
        </p:txBody>
      </p:sp>
      <p:grpSp>
        <p:nvGrpSpPr>
          <p:cNvPr id="6" name="Group 16"/>
          <p:cNvGrpSpPr>
            <a:grpSpLocks/>
          </p:cNvGrpSpPr>
          <p:nvPr/>
        </p:nvGrpSpPr>
        <p:grpSpPr bwMode="auto">
          <a:xfrm>
            <a:off x="339727" y="1524001"/>
            <a:ext cx="11246044" cy="5484644"/>
            <a:chOff x="266259" y="1124465"/>
            <a:chExt cx="8610524" cy="5792158"/>
          </a:xfrm>
        </p:grpSpPr>
        <p:grpSp>
          <p:nvGrpSpPr>
            <p:cNvPr id="7" name="Group 17"/>
            <p:cNvGrpSpPr>
              <a:grpSpLocks/>
            </p:cNvGrpSpPr>
            <p:nvPr/>
          </p:nvGrpSpPr>
          <p:grpSpPr bwMode="auto">
            <a:xfrm>
              <a:off x="1545152" y="1124465"/>
              <a:ext cx="6098047" cy="3564935"/>
              <a:chOff x="1582338" y="1761997"/>
              <a:chExt cx="6263087" cy="3661418"/>
            </a:xfrm>
          </p:grpSpPr>
          <p:sp>
            <p:nvSpPr>
              <p:cNvPr id="14" name="Freeform 65"/>
              <p:cNvSpPr>
                <a:spLocks noEditPoints="1"/>
              </p:cNvSpPr>
              <p:nvPr/>
            </p:nvSpPr>
            <p:spPr bwMode="auto">
              <a:xfrm>
                <a:off x="4756150" y="3612077"/>
                <a:ext cx="3089275" cy="1811338"/>
              </a:xfrm>
              <a:custGeom>
                <a:avLst/>
                <a:gdLst/>
                <a:ahLst/>
                <a:cxnLst>
                  <a:cxn ang="0">
                    <a:pos x="0" y="117"/>
                  </a:cxn>
                  <a:cxn ang="0">
                    <a:pos x="195" y="117"/>
                  </a:cxn>
                  <a:cxn ang="0">
                    <a:pos x="195" y="142"/>
                  </a:cxn>
                  <a:cxn ang="0">
                    <a:pos x="243" y="71"/>
                  </a:cxn>
                  <a:cxn ang="0">
                    <a:pos x="195" y="0"/>
                  </a:cxn>
                  <a:cxn ang="0">
                    <a:pos x="195" y="25"/>
                  </a:cxn>
                  <a:cxn ang="0">
                    <a:pos x="0" y="25"/>
                  </a:cxn>
                  <a:cxn ang="0">
                    <a:pos x="0" y="117"/>
                  </a:cxn>
                  <a:cxn ang="0">
                    <a:pos x="0" y="71"/>
                  </a:cxn>
                </a:cxnLst>
                <a:rect l="0" t="0" r="r" b="b"/>
                <a:pathLst>
                  <a:path w="243" h="142">
                    <a:moveTo>
                      <a:pt x="0" y="117"/>
                    </a:moveTo>
                    <a:lnTo>
                      <a:pt x="195" y="117"/>
                    </a:lnTo>
                    <a:lnTo>
                      <a:pt x="195" y="142"/>
                    </a:lnTo>
                    <a:lnTo>
                      <a:pt x="243" y="71"/>
                    </a:lnTo>
                    <a:lnTo>
                      <a:pt x="195" y="0"/>
                    </a:lnTo>
                    <a:lnTo>
                      <a:pt x="195" y="25"/>
                    </a:lnTo>
                    <a:lnTo>
                      <a:pt x="0" y="25"/>
                    </a:lnTo>
                    <a:lnTo>
                      <a:pt x="0" y="117"/>
                    </a:lnTo>
                    <a:close/>
                    <a:moveTo>
                      <a:pt x="0" y="71"/>
                    </a:moveTo>
                  </a:path>
                </a:pathLst>
              </a:custGeom>
              <a:solidFill>
                <a:schemeClr val="accent2">
                  <a:lumMod val="75000"/>
                </a:schemeClr>
              </a:soli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a:defRPr/>
                </a:pPr>
                <a:endParaRPr lang="en-US"/>
              </a:p>
            </p:txBody>
          </p:sp>
          <p:sp>
            <p:nvSpPr>
              <p:cNvPr id="15" name="Freeform 66"/>
              <p:cNvSpPr>
                <a:spLocks/>
              </p:cNvSpPr>
              <p:nvPr/>
            </p:nvSpPr>
            <p:spPr bwMode="auto">
              <a:xfrm>
                <a:off x="3078163" y="1761997"/>
                <a:ext cx="3317875" cy="3344673"/>
              </a:xfrm>
              <a:custGeom>
                <a:avLst/>
                <a:gdLst/>
                <a:ahLst/>
                <a:cxnLst>
                  <a:cxn ang="0">
                    <a:pos x="130" y="169"/>
                  </a:cxn>
                  <a:cxn ang="0">
                    <a:pos x="130" y="261"/>
                  </a:cxn>
                  <a:cxn ang="0">
                    <a:pos x="261" y="130"/>
                  </a:cxn>
                  <a:cxn ang="0">
                    <a:pos x="130" y="0"/>
                  </a:cxn>
                  <a:cxn ang="0">
                    <a:pos x="0" y="130"/>
                  </a:cxn>
                  <a:cxn ang="0">
                    <a:pos x="6" y="168"/>
                  </a:cxn>
                  <a:cxn ang="0">
                    <a:pos x="124" y="168"/>
                  </a:cxn>
                  <a:cxn ang="0">
                    <a:pos x="91" y="130"/>
                  </a:cxn>
                  <a:cxn ang="0">
                    <a:pos x="130" y="91"/>
                  </a:cxn>
                  <a:cxn ang="0">
                    <a:pos x="169" y="130"/>
                  </a:cxn>
                  <a:cxn ang="0">
                    <a:pos x="130" y="169"/>
                  </a:cxn>
                </a:cxnLst>
                <a:rect l="0" t="0" r="r" b="b"/>
                <a:pathLst>
                  <a:path w="261" h="261">
                    <a:moveTo>
                      <a:pt x="130" y="169"/>
                    </a:moveTo>
                    <a:lnTo>
                      <a:pt x="130" y="261"/>
                    </a:lnTo>
                    <a:cubicBezTo>
                      <a:pt x="202" y="261"/>
                      <a:pt x="261" y="202"/>
                      <a:pt x="261" y="130"/>
                    </a:cubicBezTo>
                    <a:cubicBezTo>
                      <a:pt x="261" y="58"/>
                      <a:pt x="202" y="0"/>
                      <a:pt x="130" y="0"/>
                    </a:cubicBezTo>
                    <a:cubicBezTo>
                      <a:pt x="58" y="0"/>
                      <a:pt x="0" y="58"/>
                      <a:pt x="0" y="130"/>
                    </a:cubicBezTo>
                    <a:cubicBezTo>
                      <a:pt x="0" y="143"/>
                      <a:pt x="2" y="156"/>
                      <a:pt x="6" y="168"/>
                    </a:cubicBezTo>
                    <a:lnTo>
                      <a:pt x="124" y="168"/>
                    </a:lnTo>
                    <a:cubicBezTo>
                      <a:pt x="105" y="166"/>
                      <a:pt x="91" y="150"/>
                      <a:pt x="91" y="130"/>
                    </a:cubicBezTo>
                    <a:cubicBezTo>
                      <a:pt x="91" y="108"/>
                      <a:pt x="108" y="91"/>
                      <a:pt x="130" y="91"/>
                    </a:cubicBezTo>
                    <a:cubicBezTo>
                      <a:pt x="151" y="91"/>
                      <a:pt x="169" y="108"/>
                      <a:pt x="169" y="130"/>
                    </a:cubicBezTo>
                    <a:cubicBezTo>
                      <a:pt x="169" y="151"/>
                      <a:pt x="152" y="169"/>
                      <a:pt x="130" y="169"/>
                    </a:cubicBezTo>
                    <a:close/>
                  </a:path>
                </a:pathLst>
              </a:custGeom>
              <a:solidFill>
                <a:schemeClr val="accent2">
                  <a:lumMod val="75000"/>
                </a:schemeClr>
              </a:solidFill>
              <a:ln w="9525">
                <a:noFill/>
                <a:round/>
                <a:headEnd/>
                <a:tailEnd/>
              </a:ln>
              <a:effectLst/>
              <a:scene3d>
                <a:camera prst="orthographicFront">
                  <a:rot lat="0" lon="0" rev="0"/>
                </a:camera>
                <a:lightRig rig="contrasting" dir="t">
                  <a:rot lat="0" lon="0" rev="7800000"/>
                </a:lightRig>
              </a:scene3d>
              <a:sp3d>
                <a:bevelT w="139700" h="139700"/>
              </a:sp3d>
            </p:spPr>
            <p:txBody>
              <a:bodyPr/>
              <a:lstStyle/>
              <a:p>
                <a:pPr>
                  <a:defRPr/>
                </a:pPr>
                <a:endParaRPr lang="en-US"/>
              </a:p>
            </p:txBody>
          </p:sp>
          <p:sp>
            <p:nvSpPr>
              <p:cNvPr id="16" name="Rectangle 67"/>
              <p:cNvSpPr>
                <a:spLocks noChangeArrowheads="1"/>
              </p:cNvSpPr>
              <p:nvPr/>
            </p:nvSpPr>
            <p:spPr bwMode="auto">
              <a:xfrm>
                <a:off x="1582338" y="3918993"/>
                <a:ext cx="3177847" cy="1188504"/>
              </a:xfrm>
              <a:prstGeom prst="rect">
                <a:avLst/>
              </a:prstGeom>
              <a:solidFill>
                <a:schemeClr val="accent2">
                  <a:lumMod val="75000"/>
                </a:schemeClr>
              </a:solidFill>
              <a:ln w="9525">
                <a:noFill/>
                <a:miter lim="800000"/>
                <a:headEnd/>
                <a:tailEnd/>
              </a:ln>
            </p:spPr>
            <p:txBody>
              <a:bodyPr/>
              <a:lstStyle/>
              <a:p>
                <a:pPr>
                  <a:defRPr/>
                </a:pPr>
                <a:endParaRPr lang="en-US"/>
              </a:p>
            </p:txBody>
          </p:sp>
          <p:sp>
            <p:nvSpPr>
              <p:cNvPr id="17" name="TextBox 9"/>
              <p:cNvSpPr txBox="1">
                <a:spLocks noChangeArrowheads="1"/>
              </p:cNvSpPr>
              <p:nvPr/>
            </p:nvSpPr>
            <p:spPr bwMode="auto">
              <a:xfrm>
                <a:off x="1691564" y="3918994"/>
                <a:ext cx="1737598" cy="110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sz="2000" b="1" dirty="0">
                    <a:solidFill>
                      <a:srgbClr val="FFFF00"/>
                    </a:solidFill>
                  </a:rPr>
                  <a:t>Development/</a:t>
                </a:r>
              </a:p>
              <a:p>
                <a:pPr algn="ctr" eaLnBrk="1" hangingPunct="1"/>
                <a:r>
                  <a:rPr lang="en-IN" sz="2000" b="1" dirty="0">
                    <a:solidFill>
                      <a:srgbClr val="FFFF00"/>
                    </a:solidFill>
                  </a:rPr>
                  <a:t>Redevelopment Strategies </a:t>
                </a:r>
                <a:endParaRPr lang="en-US" sz="2000" b="1" dirty="0">
                  <a:solidFill>
                    <a:srgbClr val="FFFF00"/>
                  </a:solidFill>
                </a:endParaRPr>
              </a:p>
            </p:txBody>
          </p:sp>
          <p:sp>
            <p:nvSpPr>
              <p:cNvPr id="18" name="TextBox 10"/>
              <p:cNvSpPr txBox="1">
                <a:spLocks noChangeArrowheads="1"/>
              </p:cNvSpPr>
              <p:nvPr/>
            </p:nvSpPr>
            <p:spPr bwMode="auto">
              <a:xfrm>
                <a:off x="3937000" y="4290884"/>
                <a:ext cx="1839752" cy="76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b="1" dirty="0">
                    <a:solidFill>
                      <a:srgbClr val="FFFF00"/>
                    </a:solidFill>
                  </a:rPr>
                  <a:t>Comprehensive Plan</a:t>
                </a:r>
              </a:p>
            </p:txBody>
          </p:sp>
          <p:sp>
            <p:nvSpPr>
              <p:cNvPr id="19" name="TextBox 11"/>
              <p:cNvSpPr txBox="1">
                <a:spLocks noChangeArrowheads="1"/>
              </p:cNvSpPr>
              <p:nvPr/>
            </p:nvSpPr>
            <p:spPr bwMode="auto">
              <a:xfrm>
                <a:off x="6073466" y="3656823"/>
                <a:ext cx="1549400" cy="143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sz="2000" b="1" dirty="0">
                  <a:solidFill>
                    <a:srgbClr val="FFFF00"/>
                  </a:solidFill>
                </a:endParaRPr>
              </a:p>
              <a:p>
                <a:pPr algn="ctr" eaLnBrk="1" hangingPunct="1"/>
                <a:r>
                  <a:rPr lang="en-US" sz="2000" b="1" dirty="0">
                    <a:solidFill>
                      <a:srgbClr val="FFFF00"/>
                    </a:solidFill>
                  </a:rPr>
                  <a:t>Land Development </a:t>
                </a:r>
              </a:p>
              <a:p>
                <a:pPr algn="ctr" eaLnBrk="1" hangingPunct="1"/>
                <a:r>
                  <a:rPr lang="en-US" sz="2000" b="1" dirty="0">
                    <a:solidFill>
                      <a:srgbClr val="FFFF00"/>
                    </a:solidFill>
                  </a:rPr>
                  <a:t>Regulations</a:t>
                </a:r>
              </a:p>
            </p:txBody>
          </p:sp>
        </p:grpSp>
        <p:sp>
          <p:nvSpPr>
            <p:cNvPr id="8" name="Oval 7"/>
            <p:cNvSpPr/>
            <p:nvPr/>
          </p:nvSpPr>
          <p:spPr>
            <a:xfrm>
              <a:off x="3068342" y="4683321"/>
              <a:ext cx="3135383" cy="279375"/>
            </a:xfrm>
            <a:prstGeom prst="ellipse">
              <a:avLst/>
            </a:prstGeom>
            <a:gradFill flip="none" rotWithShape="1">
              <a:gsLst>
                <a:gs pos="0">
                  <a:schemeClr val="bg1">
                    <a:lumMod val="85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18"/>
            <p:cNvSpPr txBox="1">
              <a:spLocks noChangeArrowheads="1"/>
            </p:cNvSpPr>
            <p:nvPr/>
          </p:nvSpPr>
          <p:spPr bwMode="auto">
            <a:xfrm>
              <a:off x="266259" y="4820160"/>
              <a:ext cx="2770482" cy="20964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b="1" u="sng" dirty="0">
                  <a:solidFill>
                    <a:srgbClr val="FF0000"/>
                  </a:solidFill>
                </a:rPr>
                <a:t>Short Term</a:t>
              </a:r>
            </a:p>
            <a:p>
              <a:pPr marL="285750" indent="-285750" eaLnBrk="1" hangingPunct="1">
                <a:buFont typeface="Arial" panose="020B0604020202020204" pitchFamily="34" charset="0"/>
                <a:buChar char="•"/>
              </a:pPr>
              <a:r>
                <a:rPr lang="en-US" b="1" dirty="0" smtClean="0">
                  <a:solidFill>
                    <a:srgbClr val="1B3564"/>
                  </a:solidFill>
                </a:rPr>
                <a:t>Compliance (POF) </a:t>
              </a:r>
              <a:r>
                <a:rPr lang="en-US" b="1" dirty="0">
                  <a:solidFill>
                    <a:srgbClr val="1B3564"/>
                  </a:solidFill>
                </a:rPr>
                <a:t>Strategy (timeline and scope</a:t>
              </a:r>
              <a:r>
                <a:rPr lang="en-US" b="1" dirty="0" smtClean="0">
                  <a:solidFill>
                    <a:srgbClr val="1B3564"/>
                  </a:solidFill>
                </a:rPr>
                <a:t>) </a:t>
              </a:r>
              <a:endParaRPr lang="en-US" b="1" dirty="0">
                <a:solidFill>
                  <a:srgbClr val="1B3564"/>
                </a:solidFill>
              </a:endParaRPr>
            </a:p>
            <a:p>
              <a:pPr marL="285750" indent="-285750" eaLnBrk="1" hangingPunct="1">
                <a:buFont typeface="Arial" panose="020B0604020202020204" pitchFamily="34" charset="0"/>
                <a:buChar char="•"/>
              </a:pPr>
              <a:r>
                <a:rPr lang="en-US" b="1" dirty="0">
                  <a:solidFill>
                    <a:srgbClr val="1B3564"/>
                  </a:solidFill>
                </a:rPr>
                <a:t>Frame “development”</a:t>
              </a:r>
            </a:p>
            <a:p>
              <a:pPr marL="285750" indent="-285750" eaLnBrk="1" hangingPunct="1">
                <a:buFont typeface="Arial" panose="020B0604020202020204" pitchFamily="34" charset="0"/>
                <a:buChar char="•"/>
              </a:pPr>
              <a:r>
                <a:rPr lang="en-US" b="1" dirty="0">
                  <a:solidFill>
                    <a:srgbClr val="1B3564"/>
                  </a:solidFill>
                </a:rPr>
                <a:t>Short term capital projects</a:t>
              </a:r>
            </a:p>
            <a:p>
              <a:pPr marL="285750" indent="-285750" eaLnBrk="1" hangingPunct="1">
                <a:buFont typeface="Arial" panose="020B0604020202020204" pitchFamily="34" charset="0"/>
                <a:buChar char="•"/>
              </a:pPr>
              <a:r>
                <a:rPr lang="en-US" b="1" dirty="0">
                  <a:solidFill>
                    <a:srgbClr val="1B3564"/>
                  </a:solidFill>
                </a:rPr>
                <a:t>AAAs</a:t>
              </a:r>
            </a:p>
            <a:p>
              <a:pPr eaLnBrk="1" hangingPunct="1"/>
              <a:endParaRPr lang="en-US" sz="1500" dirty="0"/>
            </a:p>
          </p:txBody>
        </p:sp>
        <p:sp>
          <p:nvSpPr>
            <p:cNvPr id="10" name="TextBox 19"/>
            <p:cNvSpPr txBox="1">
              <a:spLocks noChangeArrowheads="1"/>
            </p:cNvSpPr>
            <p:nvPr/>
          </p:nvSpPr>
          <p:spPr bwMode="auto">
            <a:xfrm>
              <a:off x="3663706" y="4962696"/>
              <a:ext cx="2139391" cy="149515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b="1" u="sng" dirty="0">
                  <a:solidFill>
                    <a:srgbClr val="FF0000"/>
                  </a:solidFill>
                </a:rPr>
                <a:t>Mid Term</a:t>
              </a:r>
            </a:p>
            <a:p>
              <a:pPr marL="285750" indent="-285750" eaLnBrk="1" hangingPunct="1">
                <a:buFont typeface="Arial" panose="020B0604020202020204" pitchFamily="34" charset="0"/>
                <a:buChar char="•"/>
              </a:pPr>
              <a:r>
                <a:rPr lang="en-US" b="1" dirty="0">
                  <a:solidFill>
                    <a:srgbClr val="1B3564"/>
                  </a:solidFill>
                </a:rPr>
                <a:t>Comp Plan Goals, Objectives and Policies</a:t>
              </a:r>
            </a:p>
            <a:p>
              <a:pPr marL="285750" indent="-285750" eaLnBrk="1" hangingPunct="1">
                <a:buFont typeface="Arial" panose="020B0604020202020204" pitchFamily="34" charset="0"/>
                <a:buChar char="•"/>
              </a:pPr>
              <a:r>
                <a:rPr lang="en-US" b="1" dirty="0">
                  <a:solidFill>
                    <a:srgbClr val="1B3564"/>
                  </a:solidFill>
                </a:rPr>
                <a:t>Review land uses</a:t>
              </a:r>
            </a:p>
            <a:p>
              <a:pPr eaLnBrk="1" hangingPunct="1"/>
              <a:endParaRPr lang="en-US" sz="1400" dirty="0"/>
            </a:p>
          </p:txBody>
        </p:sp>
        <p:sp>
          <p:nvSpPr>
            <p:cNvPr id="11" name="TextBox 20"/>
            <p:cNvSpPr txBox="1">
              <a:spLocks noChangeArrowheads="1"/>
            </p:cNvSpPr>
            <p:nvPr/>
          </p:nvSpPr>
          <p:spPr bwMode="auto">
            <a:xfrm>
              <a:off x="6409613" y="4832680"/>
              <a:ext cx="2467170" cy="185268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b="1" u="sng" dirty="0">
                  <a:solidFill>
                    <a:srgbClr val="FF0000"/>
                  </a:solidFill>
                </a:rPr>
                <a:t>Long Term</a:t>
              </a:r>
            </a:p>
            <a:p>
              <a:pPr marL="285750" indent="-285750" eaLnBrk="1" hangingPunct="1">
                <a:buFont typeface="Arial" panose="020B0604020202020204" pitchFamily="34" charset="0"/>
                <a:buChar char="•"/>
              </a:pPr>
              <a:r>
                <a:rPr lang="en-US" b="1" dirty="0">
                  <a:solidFill>
                    <a:srgbClr val="1B3564"/>
                  </a:solidFill>
                </a:rPr>
                <a:t>LDRs:  Development / design standards</a:t>
              </a:r>
            </a:p>
            <a:p>
              <a:pPr marL="285750" indent="-285750" eaLnBrk="1" hangingPunct="1">
                <a:buFont typeface="Arial" panose="020B0604020202020204" pitchFamily="34" charset="0"/>
                <a:buChar char="•"/>
              </a:pPr>
              <a:r>
                <a:rPr lang="en-US" b="1" dirty="0">
                  <a:solidFill>
                    <a:srgbClr val="1B3564"/>
                  </a:solidFill>
                </a:rPr>
                <a:t>Areas subject to flooding</a:t>
              </a:r>
            </a:p>
            <a:p>
              <a:pPr marL="285750" indent="-285750" eaLnBrk="1" hangingPunct="1">
                <a:buFont typeface="Arial" panose="020B0604020202020204" pitchFamily="34" charset="0"/>
                <a:buChar char="•"/>
              </a:pPr>
              <a:r>
                <a:rPr lang="en-US" b="1" dirty="0">
                  <a:solidFill>
                    <a:srgbClr val="1B3564"/>
                  </a:solidFill>
                </a:rPr>
                <a:t>ESLs</a:t>
              </a:r>
            </a:p>
            <a:p>
              <a:pPr marL="285750" indent="-285750" eaLnBrk="1" hangingPunct="1">
                <a:buFont typeface="Arial" panose="020B0604020202020204" pitchFamily="34" charset="0"/>
                <a:buChar char="•"/>
              </a:pPr>
              <a:r>
                <a:rPr lang="en-US" b="1" dirty="0">
                  <a:solidFill>
                    <a:srgbClr val="1B3564"/>
                  </a:solidFill>
                </a:rPr>
                <a:t>Infrastructure LOS</a:t>
              </a:r>
            </a:p>
          </p:txBody>
        </p:sp>
        <p:cxnSp>
          <p:nvCxnSpPr>
            <p:cNvPr id="12" name="Straight Connector 11"/>
            <p:cNvCxnSpPr/>
            <p:nvPr/>
          </p:nvCxnSpPr>
          <p:spPr>
            <a:xfrm rot="5400000">
              <a:off x="2426267" y="6109562"/>
              <a:ext cx="1495291" cy="1587"/>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171116" y="6109562"/>
              <a:ext cx="1495291" cy="1588"/>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68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28713"/>
          </a:xfrm>
        </p:spPr>
        <p:txBody>
          <a:bodyPr/>
          <a:lstStyle/>
          <a:p>
            <a:r>
              <a:rPr lang="en-US" dirty="0" smtClean="0">
                <a:solidFill>
                  <a:srgbClr val="E86C1F"/>
                </a:solidFill>
              </a:rPr>
              <a:t>Example Planning Efforts Around the State (not all listed)</a:t>
            </a:r>
            <a:endParaRPr lang="en-US" dirty="0">
              <a:solidFill>
                <a:srgbClr val="E86C1F"/>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63952340"/>
              </p:ext>
            </p:extLst>
          </p:nvPr>
        </p:nvGraphicFramePr>
        <p:xfrm>
          <a:off x="228600" y="1371600"/>
          <a:ext cx="11734801" cy="5257804"/>
        </p:xfrm>
        <a:graphic>
          <a:graphicData uri="http://schemas.openxmlformats.org/drawingml/2006/table">
            <a:tbl>
              <a:tblPr firstRow="1" bandRow="1">
                <a:tableStyleId>{D113A9D2-9D6B-4929-AA2D-F23B5EE8CBE7}</a:tableStyleId>
              </a:tblPr>
              <a:tblGrid>
                <a:gridCol w="2689226">
                  <a:extLst>
                    <a:ext uri="{9D8B030D-6E8A-4147-A177-3AD203B41FA5}">
                      <a16:colId xmlns:a16="http://schemas.microsoft.com/office/drawing/2014/main" val="20000"/>
                    </a:ext>
                  </a:extLst>
                </a:gridCol>
                <a:gridCol w="9045575">
                  <a:extLst>
                    <a:ext uri="{9D8B030D-6E8A-4147-A177-3AD203B41FA5}">
                      <a16:colId xmlns:a16="http://schemas.microsoft.com/office/drawing/2014/main" val="20001"/>
                    </a:ext>
                  </a:extLst>
                </a:gridCol>
              </a:tblGrid>
              <a:tr h="407452">
                <a:tc>
                  <a:txBody>
                    <a:bodyPr/>
                    <a:lstStyle/>
                    <a:p>
                      <a:r>
                        <a:rPr lang="en-US" dirty="0" smtClean="0">
                          <a:solidFill>
                            <a:srgbClr val="FFFF00"/>
                          </a:solidFill>
                        </a:rPr>
                        <a:t>Jurisdiction</a:t>
                      </a:r>
                      <a:endParaRPr lang="en-US" dirty="0">
                        <a:solidFill>
                          <a:srgbClr val="FFFF00"/>
                        </a:solidFill>
                      </a:endParaRPr>
                    </a:p>
                  </a:txBody>
                  <a:tcPr/>
                </a:tc>
                <a:tc>
                  <a:txBody>
                    <a:bodyPr/>
                    <a:lstStyle/>
                    <a:p>
                      <a:r>
                        <a:rPr lang="en-US" dirty="0" smtClean="0"/>
                        <a:t>Activity</a:t>
                      </a:r>
                      <a:endParaRPr lang="en-US" dirty="0"/>
                    </a:p>
                  </a:txBody>
                  <a:tcPr/>
                </a:tc>
                <a:extLst>
                  <a:ext uri="{0D108BD9-81ED-4DB2-BD59-A6C34878D82A}">
                    <a16:rowId xmlns:a16="http://schemas.microsoft.com/office/drawing/2014/main" val="10000"/>
                  </a:ext>
                </a:extLst>
              </a:tr>
              <a:tr h="703273">
                <a:tc>
                  <a:txBody>
                    <a:bodyPr/>
                    <a:lstStyle/>
                    <a:p>
                      <a:r>
                        <a:rPr lang="en-US" dirty="0" smtClean="0">
                          <a:solidFill>
                            <a:srgbClr val="FFFF00"/>
                          </a:solidFill>
                        </a:rPr>
                        <a:t>West</a:t>
                      </a:r>
                      <a:r>
                        <a:rPr lang="en-US" baseline="0" dirty="0" smtClean="0">
                          <a:solidFill>
                            <a:srgbClr val="FFFF00"/>
                          </a:solidFill>
                        </a:rPr>
                        <a:t> Coast</a:t>
                      </a:r>
                    </a:p>
                    <a:p>
                      <a:r>
                        <a:rPr lang="en-US" baseline="0" dirty="0" smtClean="0">
                          <a:solidFill>
                            <a:srgbClr val="FFFF00"/>
                          </a:solidFill>
                        </a:rPr>
                        <a:t>Southeast Florida</a:t>
                      </a:r>
                      <a:endParaRPr lang="en-US" dirty="0">
                        <a:solidFill>
                          <a:srgbClr val="FFFF00"/>
                        </a:solidFill>
                      </a:endParaRPr>
                    </a:p>
                  </a:txBody>
                  <a:tcPr/>
                </a:tc>
                <a:tc>
                  <a:txBody>
                    <a:bodyPr/>
                    <a:lstStyle/>
                    <a:p>
                      <a:r>
                        <a:rPr lang="en-US" dirty="0" smtClean="0"/>
                        <a:t>Regional Collaboration and involvement</a:t>
                      </a:r>
                      <a:r>
                        <a:rPr lang="en-US" baseline="0" dirty="0" smtClean="0"/>
                        <a:t> of regional planning councils</a:t>
                      </a:r>
                      <a:endParaRPr lang="en-US" dirty="0"/>
                    </a:p>
                  </a:txBody>
                  <a:tcPr/>
                </a:tc>
                <a:extLst>
                  <a:ext uri="{0D108BD9-81ED-4DB2-BD59-A6C34878D82A}">
                    <a16:rowId xmlns:a16="http://schemas.microsoft.com/office/drawing/2014/main" val="10001"/>
                  </a:ext>
                </a:extLst>
              </a:tr>
              <a:tr h="407452">
                <a:tc>
                  <a:txBody>
                    <a:bodyPr/>
                    <a:lstStyle/>
                    <a:p>
                      <a:r>
                        <a:rPr lang="en-US" dirty="0" smtClean="0">
                          <a:solidFill>
                            <a:srgbClr val="FFFF00"/>
                          </a:solidFill>
                        </a:rPr>
                        <a:t>Broward</a:t>
                      </a:r>
                      <a:endParaRPr lang="en-US" dirty="0">
                        <a:solidFill>
                          <a:srgbClr val="FFFF00"/>
                        </a:solidFill>
                      </a:endParaRPr>
                    </a:p>
                  </a:txBody>
                  <a:tcPr/>
                </a:tc>
                <a:tc>
                  <a:txBody>
                    <a:bodyPr/>
                    <a:lstStyle/>
                    <a:p>
                      <a:r>
                        <a:rPr lang="en-US" dirty="0" smtClean="0"/>
                        <a:t>Enhanced modeling:</a:t>
                      </a:r>
                      <a:r>
                        <a:rPr lang="en-US" baseline="0" dirty="0" smtClean="0"/>
                        <a:t>  </a:t>
                      </a:r>
                      <a:r>
                        <a:rPr lang="en-US" dirty="0" smtClean="0"/>
                        <a:t>seawall heights and future</a:t>
                      </a:r>
                      <a:r>
                        <a:rPr lang="en-US" baseline="0" dirty="0" smtClean="0"/>
                        <a:t> conditions groundwater maps</a:t>
                      </a:r>
                      <a:endParaRPr lang="en-US" dirty="0"/>
                    </a:p>
                  </a:txBody>
                  <a:tcPr/>
                </a:tc>
                <a:extLst>
                  <a:ext uri="{0D108BD9-81ED-4DB2-BD59-A6C34878D82A}">
                    <a16:rowId xmlns:a16="http://schemas.microsoft.com/office/drawing/2014/main" val="10002"/>
                  </a:ext>
                </a:extLst>
              </a:tr>
              <a:tr h="407452">
                <a:tc>
                  <a:txBody>
                    <a:bodyPr/>
                    <a:lstStyle/>
                    <a:p>
                      <a:r>
                        <a:rPr lang="en-US" dirty="0" smtClean="0">
                          <a:solidFill>
                            <a:srgbClr val="FFFF00"/>
                          </a:solidFill>
                        </a:rPr>
                        <a:t>Miami Beach</a:t>
                      </a:r>
                      <a:endParaRPr lang="en-US" dirty="0">
                        <a:solidFill>
                          <a:srgbClr val="FFFF00"/>
                        </a:solidFill>
                      </a:endParaRPr>
                    </a:p>
                  </a:txBody>
                  <a:tcPr/>
                </a:tc>
                <a:tc>
                  <a:txBody>
                    <a:bodyPr/>
                    <a:lstStyle/>
                    <a:p>
                      <a:r>
                        <a:rPr lang="en-US" dirty="0" err="1" smtClean="0"/>
                        <a:t>Stormwater</a:t>
                      </a:r>
                      <a:r>
                        <a:rPr lang="en-US" dirty="0" smtClean="0"/>
                        <a:t> pumps, road elevation and seawall policy</a:t>
                      </a:r>
                      <a:endParaRPr lang="en-US" dirty="0"/>
                    </a:p>
                  </a:txBody>
                  <a:tcPr/>
                </a:tc>
                <a:extLst>
                  <a:ext uri="{0D108BD9-81ED-4DB2-BD59-A6C34878D82A}">
                    <a16:rowId xmlns:a16="http://schemas.microsoft.com/office/drawing/2014/main" val="10003"/>
                  </a:ext>
                </a:extLst>
              </a:tr>
              <a:tr h="407452">
                <a:tc>
                  <a:txBody>
                    <a:bodyPr/>
                    <a:lstStyle/>
                    <a:p>
                      <a:r>
                        <a:rPr lang="en-US" dirty="0" smtClean="0">
                          <a:solidFill>
                            <a:srgbClr val="FFFF00"/>
                          </a:solidFill>
                        </a:rPr>
                        <a:t>Ft. Lauderdale</a:t>
                      </a:r>
                      <a:endParaRPr lang="en-US" dirty="0">
                        <a:solidFill>
                          <a:srgbClr val="FFFF00"/>
                        </a:solidFill>
                      </a:endParaRPr>
                    </a:p>
                  </a:txBody>
                  <a:tcPr/>
                </a:tc>
                <a:tc>
                  <a:txBody>
                    <a:bodyPr/>
                    <a:lstStyle/>
                    <a:p>
                      <a:r>
                        <a:rPr lang="en-US" dirty="0" smtClean="0"/>
                        <a:t>Adaptation Action Areas (19), seawall ordinances for design criteria</a:t>
                      </a:r>
                      <a:endParaRPr lang="en-US" dirty="0"/>
                    </a:p>
                  </a:txBody>
                  <a:tcPr/>
                </a:tc>
                <a:extLst>
                  <a:ext uri="{0D108BD9-81ED-4DB2-BD59-A6C34878D82A}">
                    <a16:rowId xmlns:a16="http://schemas.microsoft.com/office/drawing/2014/main" val="10004"/>
                  </a:ext>
                </a:extLst>
              </a:tr>
              <a:tr h="703273">
                <a:tc>
                  <a:txBody>
                    <a:bodyPr/>
                    <a:lstStyle/>
                    <a:p>
                      <a:r>
                        <a:rPr lang="en-US" dirty="0" smtClean="0">
                          <a:solidFill>
                            <a:srgbClr val="FFFF00"/>
                          </a:solidFill>
                        </a:rPr>
                        <a:t>Monroe County</a:t>
                      </a:r>
                      <a:endParaRPr lang="en-US" dirty="0">
                        <a:solidFill>
                          <a:srgbClr val="FFFF00"/>
                        </a:solidFill>
                      </a:endParaRPr>
                    </a:p>
                  </a:txBody>
                  <a:tcPr/>
                </a:tc>
                <a:tc>
                  <a:txBody>
                    <a:bodyPr/>
                    <a:lstStyle/>
                    <a:p>
                      <a:r>
                        <a:rPr lang="en-US" dirty="0" smtClean="0"/>
                        <a:t>Road elevation policy accounting for sea level rise and demonstration projects &amp;</a:t>
                      </a:r>
                      <a:r>
                        <a:rPr lang="en-US" baseline="0" dirty="0" smtClean="0"/>
                        <a:t> SLR Modeling through CRS (to achieve “4” rating)</a:t>
                      </a:r>
                      <a:endParaRPr lang="en-US" dirty="0"/>
                    </a:p>
                  </a:txBody>
                  <a:tcPr/>
                </a:tc>
                <a:extLst>
                  <a:ext uri="{0D108BD9-81ED-4DB2-BD59-A6C34878D82A}">
                    <a16:rowId xmlns:a16="http://schemas.microsoft.com/office/drawing/2014/main" val="10005"/>
                  </a:ext>
                </a:extLst>
              </a:tr>
              <a:tr h="703273">
                <a:tc>
                  <a:txBody>
                    <a:bodyPr/>
                    <a:lstStyle/>
                    <a:p>
                      <a:r>
                        <a:rPr lang="en-US" dirty="0" smtClean="0">
                          <a:solidFill>
                            <a:srgbClr val="FFFF00"/>
                          </a:solidFill>
                        </a:rPr>
                        <a:t>East Central FL</a:t>
                      </a:r>
                      <a:endParaRPr lang="en-US" dirty="0">
                        <a:solidFill>
                          <a:srgbClr val="FFFF00"/>
                        </a:solidFill>
                      </a:endParaRPr>
                    </a:p>
                  </a:txBody>
                  <a:tcPr/>
                </a:tc>
                <a:tc>
                  <a:txBody>
                    <a:bodyPr/>
                    <a:lstStyle/>
                    <a:p>
                      <a:r>
                        <a:rPr lang="en-US" dirty="0" smtClean="0"/>
                        <a:t>Satellite</a:t>
                      </a:r>
                      <a:r>
                        <a:rPr lang="en-US" baseline="0" dirty="0" smtClean="0"/>
                        <a:t> Beach- HAZUS modeling and plan development (new Volusia and Brevard initiatives)</a:t>
                      </a:r>
                      <a:endParaRPr lang="en-US" dirty="0"/>
                    </a:p>
                  </a:txBody>
                  <a:tcPr/>
                </a:tc>
                <a:extLst>
                  <a:ext uri="{0D108BD9-81ED-4DB2-BD59-A6C34878D82A}">
                    <a16:rowId xmlns:a16="http://schemas.microsoft.com/office/drawing/2014/main" val="10006"/>
                  </a:ext>
                </a:extLst>
              </a:tr>
              <a:tr h="407452">
                <a:tc>
                  <a:txBody>
                    <a:bodyPr/>
                    <a:lstStyle/>
                    <a:p>
                      <a:r>
                        <a:rPr lang="en-US" dirty="0" smtClean="0">
                          <a:solidFill>
                            <a:srgbClr val="FFFF00"/>
                          </a:solidFill>
                        </a:rPr>
                        <a:t>St. Augustine</a:t>
                      </a:r>
                      <a:endParaRPr lang="en-US" dirty="0">
                        <a:solidFill>
                          <a:srgbClr val="FFFF00"/>
                        </a:solidFill>
                      </a:endParaRPr>
                    </a:p>
                  </a:txBody>
                  <a:tcPr/>
                </a:tc>
                <a:tc>
                  <a:txBody>
                    <a:bodyPr/>
                    <a:lstStyle/>
                    <a:p>
                      <a:r>
                        <a:rPr lang="en-US" dirty="0" smtClean="0"/>
                        <a:t>Historic properties, post-Matthew infrastructure</a:t>
                      </a:r>
                      <a:r>
                        <a:rPr lang="en-US" baseline="0" dirty="0" smtClean="0"/>
                        <a:t> and planning</a:t>
                      </a:r>
                      <a:endParaRPr lang="en-US" dirty="0"/>
                    </a:p>
                  </a:txBody>
                  <a:tcPr/>
                </a:tc>
                <a:extLst>
                  <a:ext uri="{0D108BD9-81ED-4DB2-BD59-A6C34878D82A}">
                    <a16:rowId xmlns:a16="http://schemas.microsoft.com/office/drawing/2014/main" val="10007"/>
                  </a:ext>
                </a:extLst>
              </a:tr>
              <a:tr h="703273">
                <a:tc>
                  <a:txBody>
                    <a:bodyPr/>
                    <a:lstStyle/>
                    <a:p>
                      <a:r>
                        <a:rPr lang="en-US" dirty="0" smtClean="0">
                          <a:solidFill>
                            <a:srgbClr val="FFFF00"/>
                          </a:solidFill>
                        </a:rPr>
                        <a:t>Multiple Cities/Counties</a:t>
                      </a:r>
                      <a:endParaRPr lang="en-US" dirty="0">
                        <a:solidFill>
                          <a:srgbClr val="FFFF00"/>
                        </a:solidFill>
                      </a:endParaRPr>
                    </a:p>
                  </a:txBody>
                  <a:tcPr/>
                </a:tc>
                <a:tc>
                  <a:txBody>
                    <a:bodyPr/>
                    <a:lstStyle/>
                    <a:p>
                      <a:r>
                        <a:rPr lang="en-US" dirty="0" smtClean="0"/>
                        <a:t>Sustainability/Climate/Vulnerability planning initiatives</a:t>
                      </a:r>
                    </a:p>
                    <a:p>
                      <a:r>
                        <a:rPr lang="en-US" dirty="0" smtClean="0"/>
                        <a:t>(Central FL, West Coast, South Florida)</a:t>
                      </a:r>
                      <a:endParaRPr lang="en-US" dirty="0"/>
                    </a:p>
                  </a:txBody>
                  <a:tcPr/>
                </a:tc>
                <a:extLst>
                  <a:ext uri="{0D108BD9-81ED-4DB2-BD59-A6C34878D82A}">
                    <a16:rowId xmlns:a16="http://schemas.microsoft.com/office/drawing/2014/main" val="10008"/>
                  </a:ext>
                </a:extLst>
              </a:tr>
              <a:tr h="407452">
                <a:tc>
                  <a:txBody>
                    <a:bodyPr/>
                    <a:lstStyle/>
                    <a:p>
                      <a:r>
                        <a:rPr lang="en-US" dirty="0" smtClean="0">
                          <a:solidFill>
                            <a:srgbClr val="FFFF00"/>
                          </a:solidFill>
                        </a:rPr>
                        <a:t>DEO </a:t>
                      </a:r>
                      <a:endParaRPr lang="en-US" dirty="0">
                        <a:solidFill>
                          <a:srgbClr val="FFFF00"/>
                        </a:solidFill>
                      </a:endParaRPr>
                    </a:p>
                  </a:txBody>
                  <a:tcPr/>
                </a:tc>
                <a:tc>
                  <a:txBody>
                    <a:bodyPr/>
                    <a:lstStyle/>
                    <a:p>
                      <a:r>
                        <a:rPr lang="en-US" dirty="0" smtClean="0"/>
                        <a:t>Pilot /</a:t>
                      </a:r>
                      <a:r>
                        <a:rPr lang="en-US" baseline="0" dirty="0" smtClean="0"/>
                        <a:t> demonstration vulnerability analyses in 3 communities </a:t>
                      </a:r>
                      <a:endParaRPr lang="en-US" dirty="0"/>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a:xfrm>
            <a:off x="8686800" y="6374493"/>
            <a:ext cx="2844800" cy="476250"/>
          </a:xfrm>
        </p:spPr>
        <p:txBody>
          <a:bodyPr/>
          <a:lstStyle/>
          <a:p>
            <a:fld id="{16060EDC-E88F-654A-8679-596A0405B86E}"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3080385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5763" y="1235368"/>
            <a:ext cx="11580475" cy="4885512"/>
          </a:xfrm>
          <a:prstGeom prst="rect">
            <a:avLst/>
          </a:prstGeom>
          <a:ln w="28575">
            <a:solidFill>
              <a:srgbClr val="448AD7"/>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5764" y="1235368"/>
            <a:ext cx="11580472" cy="4885512"/>
          </a:xfrm>
          <a:prstGeom prst="rect">
            <a:avLst/>
          </a:prstGeom>
          <a:ln w="28575">
            <a:noFill/>
          </a:ln>
          <a:effectLst/>
        </p:spPr>
      </p:pic>
      <p:sp>
        <p:nvSpPr>
          <p:cNvPr id="2" name="Title 1"/>
          <p:cNvSpPr>
            <a:spLocks noGrp="1"/>
          </p:cNvSpPr>
          <p:nvPr>
            <p:ph type="title"/>
          </p:nvPr>
        </p:nvSpPr>
        <p:spPr>
          <a:xfrm>
            <a:off x="609600" y="151720"/>
            <a:ext cx="10972800" cy="1128713"/>
          </a:xfrm>
        </p:spPr>
        <p:txBody>
          <a:bodyPr>
            <a:normAutofit/>
          </a:bodyPr>
          <a:lstStyle/>
          <a:p>
            <a:r>
              <a:rPr lang="en-US" dirty="0" smtClean="0"/>
              <a:t>Monroe Road Elevation Considerations</a:t>
            </a:r>
            <a:endParaRPr lang="en-US" dirty="0"/>
          </a:p>
        </p:txBody>
      </p:sp>
      <p:grpSp>
        <p:nvGrpSpPr>
          <p:cNvPr id="48" name="Group 47"/>
          <p:cNvGrpSpPr/>
          <p:nvPr/>
        </p:nvGrpSpPr>
        <p:grpSpPr>
          <a:xfrm>
            <a:off x="474134" y="1247776"/>
            <a:ext cx="11310596" cy="4772025"/>
            <a:chOff x="355600" y="1247775"/>
            <a:chExt cx="8482947" cy="4772025"/>
          </a:xfrm>
          <a:effectLst>
            <a:outerShdw blurRad="50800" dist="38100" dir="2700000" algn="tl" rotWithShape="0">
              <a:prstClr val="black">
                <a:alpha val="40000"/>
              </a:prstClr>
            </a:outerShdw>
          </a:effectLst>
        </p:grpSpPr>
        <p:sp>
          <p:nvSpPr>
            <p:cNvPr id="3" name="Rounded Rectangle 2"/>
            <p:cNvSpPr/>
            <p:nvPr/>
          </p:nvSpPr>
          <p:spPr>
            <a:xfrm>
              <a:off x="1837017" y="1716598"/>
              <a:ext cx="1651000" cy="56997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rPr>
                <a:t>Sensitive Lands /</a:t>
              </a:r>
            </a:p>
            <a:p>
              <a:pPr algn="ctr"/>
              <a:r>
                <a:rPr lang="en-US" sz="1400" b="1" dirty="0" smtClean="0">
                  <a:solidFill>
                    <a:srgbClr val="FFFF00"/>
                  </a:solidFill>
                </a:rPr>
                <a:t>Mitigation</a:t>
              </a:r>
              <a:endParaRPr lang="en-US" sz="1400" b="1" dirty="0">
                <a:solidFill>
                  <a:srgbClr val="FFFF00"/>
                </a:solidFill>
              </a:endParaRPr>
            </a:p>
          </p:txBody>
        </p:sp>
        <p:sp>
          <p:nvSpPr>
            <p:cNvPr id="9" name="Rounded Rectangle 8"/>
            <p:cNvSpPr/>
            <p:nvPr/>
          </p:nvSpPr>
          <p:spPr>
            <a:xfrm>
              <a:off x="355600" y="2640830"/>
              <a:ext cx="2306917" cy="33910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Future Sea Level Rise</a:t>
              </a:r>
              <a:endParaRPr lang="en-US" sz="1400" b="1" dirty="0">
                <a:solidFill>
                  <a:schemeClr val="tx1"/>
                </a:solidFill>
              </a:endParaRPr>
            </a:p>
          </p:txBody>
        </p:sp>
        <p:cxnSp>
          <p:nvCxnSpPr>
            <p:cNvPr id="10" name="Straight Arrow Connector 9"/>
            <p:cNvCxnSpPr/>
            <p:nvPr/>
          </p:nvCxnSpPr>
          <p:spPr>
            <a:xfrm>
              <a:off x="626533" y="2903790"/>
              <a:ext cx="0" cy="573312"/>
            </a:xfrm>
            <a:prstGeom prst="straightConnector1">
              <a:avLst/>
            </a:prstGeom>
            <a:ln w="2540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083150" y="1951848"/>
              <a:ext cx="13754" cy="738564"/>
            </a:xfrm>
            <a:prstGeom prst="straightConnector1">
              <a:avLst/>
            </a:prstGeom>
            <a:ln w="25400">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41943" y="4702299"/>
              <a:ext cx="2957699" cy="33910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rPr>
                <a:t>Elevation of Water Table</a:t>
              </a:r>
              <a:endParaRPr lang="en-US" sz="1400" b="1" dirty="0">
                <a:solidFill>
                  <a:srgbClr val="FFFF00"/>
                </a:solidFill>
              </a:endParaRPr>
            </a:p>
          </p:txBody>
        </p:sp>
        <p:cxnSp>
          <p:nvCxnSpPr>
            <p:cNvPr id="14" name="Straight Arrow Connector 13"/>
            <p:cNvCxnSpPr/>
            <p:nvPr/>
          </p:nvCxnSpPr>
          <p:spPr>
            <a:xfrm>
              <a:off x="4104839" y="2055701"/>
              <a:ext cx="0" cy="573312"/>
            </a:xfrm>
            <a:prstGeom prst="straightConnector1">
              <a:avLst/>
            </a:prstGeom>
            <a:ln w="25400">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6664287" y="1716598"/>
              <a:ext cx="1941832" cy="57836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Adjacent Property Elevation</a:t>
              </a:r>
              <a:endParaRPr lang="en-US" sz="1400" b="1" dirty="0"/>
            </a:p>
          </p:txBody>
        </p:sp>
        <p:cxnSp>
          <p:nvCxnSpPr>
            <p:cNvPr id="16" name="Straight Arrow Connector 15"/>
            <p:cNvCxnSpPr>
              <a:stCxn id="27" idx="1"/>
            </p:cNvCxnSpPr>
            <p:nvPr/>
          </p:nvCxnSpPr>
          <p:spPr>
            <a:xfrm flipH="1">
              <a:off x="6534150" y="2989145"/>
              <a:ext cx="431800" cy="84255"/>
            </a:xfrm>
            <a:prstGeom prst="straightConnector1">
              <a:avLst/>
            </a:prstGeom>
            <a:ln w="25400" cap="rnd">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603131" y="5208684"/>
              <a:ext cx="2957699" cy="58480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ysClr val="windowText" lastClr="000000"/>
                  </a:solidFill>
                </a:rPr>
                <a:t>Water Quality Requirements For Permitting</a:t>
              </a:r>
              <a:endParaRPr lang="en-US" sz="1400" b="1" dirty="0">
                <a:solidFill>
                  <a:sysClr val="windowText" lastClr="000000"/>
                </a:solidFill>
              </a:endParaRPr>
            </a:p>
          </p:txBody>
        </p:sp>
        <p:cxnSp>
          <p:nvCxnSpPr>
            <p:cNvPr id="18" name="Straight Arrow Connector 17"/>
            <p:cNvCxnSpPr/>
            <p:nvPr/>
          </p:nvCxnSpPr>
          <p:spPr>
            <a:xfrm flipV="1">
              <a:off x="3369140" y="5047131"/>
              <a:ext cx="1122178" cy="207940"/>
            </a:xfrm>
            <a:prstGeom prst="straightConnector1">
              <a:avLst/>
            </a:prstGeom>
            <a:ln w="25400">
              <a:solidFill>
                <a:schemeClr val="accent3">
                  <a:lumMod val="20000"/>
                  <a:lumOff val="8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16475" y="1247775"/>
              <a:ext cx="1543223" cy="2817019"/>
            </a:xfrm>
            <a:prstGeom prst="line">
              <a:avLst/>
            </a:prstGeom>
            <a:ln w="381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5690368" y="3988623"/>
              <a:ext cx="669330" cy="76171"/>
            </a:xfrm>
            <a:prstGeom prst="line">
              <a:avLst/>
            </a:prstGeom>
            <a:ln w="381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715373" y="4064794"/>
              <a:ext cx="644325" cy="73249"/>
            </a:xfrm>
            <a:prstGeom prst="line">
              <a:avLst/>
            </a:prstGeom>
            <a:ln w="381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3864342" y="1716598"/>
              <a:ext cx="2016506" cy="57836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rPr>
                <a:t>Roadway Elevation &amp; Condition</a:t>
              </a:r>
              <a:endParaRPr lang="en-US" sz="1400" b="1" dirty="0">
                <a:solidFill>
                  <a:srgbClr val="FFFF00"/>
                </a:solidFill>
              </a:endParaRPr>
            </a:p>
          </p:txBody>
        </p:sp>
        <p:sp>
          <p:nvSpPr>
            <p:cNvPr id="27" name="Rounded Rectangle 26"/>
            <p:cNvSpPr/>
            <p:nvPr/>
          </p:nvSpPr>
          <p:spPr>
            <a:xfrm>
              <a:off x="6965950" y="2819593"/>
              <a:ext cx="1872597" cy="33910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rPr>
                <a:t>Driveway Access</a:t>
              </a:r>
              <a:endParaRPr lang="en-US" sz="1400" b="1" dirty="0">
                <a:solidFill>
                  <a:srgbClr val="FFFF00"/>
                </a:solidFill>
              </a:endParaRPr>
            </a:p>
          </p:txBody>
        </p:sp>
        <p:sp>
          <p:nvSpPr>
            <p:cNvPr id="28" name="Rounded Rectangle 27"/>
            <p:cNvSpPr/>
            <p:nvPr/>
          </p:nvSpPr>
          <p:spPr>
            <a:xfrm>
              <a:off x="6965950" y="3224886"/>
              <a:ext cx="1872597" cy="604165"/>
            </a:xfrm>
            <a:prstGeom prst="roundRect">
              <a:avLst>
                <a:gd name="adj" fmla="val 10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rPr>
                <a:t>Space for Drainage Improvements</a:t>
              </a:r>
              <a:endParaRPr lang="en-US" sz="1400" b="1" dirty="0">
                <a:solidFill>
                  <a:srgbClr val="FFFF00"/>
                </a:solidFill>
              </a:endParaRPr>
            </a:p>
          </p:txBody>
        </p:sp>
        <p:sp>
          <p:nvSpPr>
            <p:cNvPr id="29" name="Rounded Rectangle 28"/>
            <p:cNvSpPr/>
            <p:nvPr/>
          </p:nvSpPr>
          <p:spPr>
            <a:xfrm>
              <a:off x="6965950" y="3895242"/>
              <a:ext cx="1872597" cy="33910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rPr>
                <a:t>ROW Requirements</a:t>
              </a:r>
              <a:endParaRPr lang="en-US" sz="1400" b="1" dirty="0">
                <a:solidFill>
                  <a:srgbClr val="FFFF00"/>
                </a:solidFill>
              </a:endParaRPr>
            </a:p>
          </p:txBody>
        </p:sp>
        <p:sp>
          <p:nvSpPr>
            <p:cNvPr id="30" name="Rounded Rectangle 29"/>
            <p:cNvSpPr/>
            <p:nvPr/>
          </p:nvSpPr>
          <p:spPr>
            <a:xfrm>
              <a:off x="6965950" y="4382426"/>
              <a:ext cx="1872597" cy="850695"/>
            </a:xfrm>
            <a:prstGeom prst="roundRect">
              <a:avLst>
                <a:gd name="adj" fmla="val 1036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rPr>
                <a:t>Electrical And Water/Sewer Utilities</a:t>
              </a:r>
              <a:endParaRPr lang="en-US" sz="1400" b="1" dirty="0">
                <a:solidFill>
                  <a:srgbClr val="FFFF00"/>
                </a:solidFill>
              </a:endParaRPr>
            </a:p>
          </p:txBody>
        </p:sp>
        <p:sp>
          <p:nvSpPr>
            <p:cNvPr id="31" name="Rounded Rectangle 30"/>
            <p:cNvSpPr/>
            <p:nvPr/>
          </p:nvSpPr>
          <p:spPr>
            <a:xfrm>
              <a:off x="6153150" y="5370967"/>
              <a:ext cx="2685397" cy="648833"/>
            </a:xfrm>
            <a:prstGeom prst="roundRect">
              <a:avLst>
                <a:gd name="adj" fmla="val 1036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ysClr val="windowText" lastClr="000000"/>
                  </a:solidFill>
                </a:rPr>
                <a:t>Stormwater</a:t>
              </a:r>
              <a:r>
                <a:rPr lang="en-US" sz="1400" b="1" dirty="0">
                  <a:solidFill>
                    <a:sysClr val="windowText" lastClr="000000"/>
                  </a:solidFill>
                </a:rPr>
                <a:t> System Maintenance Costs Including Staff</a:t>
              </a:r>
            </a:p>
          </p:txBody>
        </p:sp>
        <p:cxnSp>
          <p:nvCxnSpPr>
            <p:cNvPr id="34" name="Straight Arrow Connector 33"/>
            <p:cNvCxnSpPr/>
            <p:nvPr/>
          </p:nvCxnSpPr>
          <p:spPr>
            <a:xfrm flipH="1">
              <a:off x="5880100" y="3527213"/>
              <a:ext cx="1085850" cy="282787"/>
            </a:xfrm>
            <a:prstGeom prst="straightConnector1">
              <a:avLst/>
            </a:prstGeom>
            <a:ln w="25400" cap="rnd">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6292850" y="3905250"/>
              <a:ext cx="673100" cy="83373"/>
            </a:xfrm>
            <a:prstGeom prst="straightConnector1">
              <a:avLst/>
            </a:prstGeom>
            <a:ln w="25400" cap="rnd">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6664287" y="4674330"/>
              <a:ext cx="460413" cy="57183"/>
            </a:xfrm>
            <a:prstGeom prst="straightConnector1">
              <a:avLst/>
            </a:prstGeom>
            <a:ln w="25400" cap="rnd">
              <a:solidFill>
                <a:schemeClr val="accent1">
                  <a:lumMod val="40000"/>
                  <a:lumOff val="6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6108700" y="3867150"/>
              <a:ext cx="990601" cy="711201"/>
            </a:xfrm>
            <a:prstGeom prst="straightConnector1">
              <a:avLst/>
            </a:prstGeom>
            <a:ln w="25400" cap="rnd">
              <a:solidFill>
                <a:schemeClr val="accent1">
                  <a:lumMod val="40000"/>
                  <a:lumOff val="6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099301" y="2082972"/>
              <a:ext cx="0" cy="573312"/>
            </a:xfrm>
            <a:prstGeom prst="straightConnector1">
              <a:avLst/>
            </a:prstGeom>
            <a:ln w="25400">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369141" y="3843338"/>
              <a:ext cx="2383959" cy="1411733"/>
            </a:xfrm>
            <a:prstGeom prst="straightConnector1">
              <a:avLst/>
            </a:prstGeom>
            <a:ln w="25400">
              <a:solidFill>
                <a:schemeClr val="accent3">
                  <a:lumMod val="20000"/>
                  <a:lumOff val="80000"/>
                </a:schemeClr>
              </a:solidFill>
              <a:tailEnd type="oval" w="lg" len="lg"/>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305763" y="1235369"/>
            <a:ext cx="11580475" cy="323165"/>
          </a:xfrm>
          <a:prstGeom prst="rect">
            <a:avLst/>
          </a:prstGeom>
          <a:solidFill>
            <a:schemeClr val="bg1">
              <a:alpha val="85000"/>
            </a:schemeClr>
          </a:solidFill>
        </p:spPr>
        <p:txBody>
          <a:bodyPr wrap="square" lIns="0" tIns="0" rIns="0" bIns="0" rtlCol="0" anchor="ctr">
            <a:spAutoFit/>
          </a:bodyPr>
          <a:lstStyle/>
          <a:p>
            <a:pPr algn="ctr"/>
            <a:r>
              <a:rPr lang="en-US" sz="2100" dirty="0" smtClean="0"/>
              <a:t>LOCAL CONDITIONS AFFECTING FINAL DESIGN RECOMMENDATIONS</a:t>
            </a:r>
            <a:endParaRPr lang="en-US" sz="2100" dirty="0"/>
          </a:p>
        </p:txBody>
      </p:sp>
      <p:cxnSp>
        <p:nvCxnSpPr>
          <p:cNvPr id="32" name="Straight Arrow Connector 31"/>
          <p:cNvCxnSpPr/>
          <p:nvPr/>
        </p:nvCxnSpPr>
        <p:spPr>
          <a:xfrm flipH="1" flipV="1">
            <a:off x="6777318" y="5060578"/>
            <a:ext cx="1457263" cy="398525"/>
          </a:xfrm>
          <a:prstGeom prst="straightConnector1">
            <a:avLst/>
          </a:prstGeom>
          <a:ln w="25400">
            <a:solidFill>
              <a:schemeClr val="accent3">
                <a:lumMod val="20000"/>
                <a:lumOff val="8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735584" y="4508717"/>
            <a:ext cx="11112" cy="363134"/>
          </a:xfrm>
          <a:prstGeom prst="straightConnector1">
            <a:avLst/>
          </a:prstGeom>
          <a:ln w="25400" cap="rnd">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29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75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1000"/>
                                        <p:tgtEl>
                                          <p:spTgt spid="40"/>
                                        </p:tgtEl>
                                      </p:cBhvr>
                                    </p:animEffect>
                                    <p:anim calcmode="lin" valueType="num">
                                      <p:cBhvr>
                                        <p:cTn id="17" dur="1000" fill="hold"/>
                                        <p:tgtEl>
                                          <p:spTgt spid="40"/>
                                        </p:tgtEl>
                                        <p:attrNameLst>
                                          <p:attrName>ppt_x</p:attrName>
                                        </p:attrNameLst>
                                      </p:cBhvr>
                                      <p:tavLst>
                                        <p:tav tm="0">
                                          <p:val>
                                            <p:strVal val="#ppt_x"/>
                                          </p:val>
                                        </p:tav>
                                        <p:tav tm="100000">
                                          <p:val>
                                            <p:strVal val="#ppt_x"/>
                                          </p:val>
                                        </p:tav>
                                      </p:tavLst>
                                    </p:anim>
                                    <p:anim calcmode="lin" valueType="num">
                                      <p:cBhvr>
                                        <p:cTn id="1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28713"/>
          </a:xfrm>
        </p:spPr>
        <p:txBody>
          <a:bodyPr>
            <a:normAutofit fontScale="90000"/>
          </a:bodyPr>
          <a:lstStyle/>
          <a:p>
            <a:r>
              <a:rPr lang="en-US" dirty="0" smtClean="0"/>
              <a:t>Initial Results – Elevation Conceptual Cost Estimates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100610"/>
              </p:ext>
            </p:extLst>
          </p:nvPr>
        </p:nvGraphicFramePr>
        <p:xfrm>
          <a:off x="403145" y="1093472"/>
          <a:ext cx="11471352" cy="3284221"/>
        </p:xfrm>
        <a:graphic>
          <a:graphicData uri="http://schemas.openxmlformats.org/drawingml/2006/table">
            <a:tbl>
              <a:tblPr firstRow="1" firstCol="1" bandRow="1">
                <a:tableStyleId>{5C22544A-7EE6-4342-B048-85BDC9FD1C3A}</a:tableStyleId>
              </a:tblPr>
              <a:tblGrid>
                <a:gridCol w="1443435">
                  <a:extLst>
                    <a:ext uri="{9D8B030D-6E8A-4147-A177-3AD203B41FA5}">
                      <a16:colId xmlns:a16="http://schemas.microsoft.com/office/drawing/2014/main" val="20000"/>
                    </a:ext>
                  </a:extLst>
                </a:gridCol>
                <a:gridCol w="2346960">
                  <a:extLst>
                    <a:ext uri="{9D8B030D-6E8A-4147-A177-3AD203B41FA5}">
                      <a16:colId xmlns:a16="http://schemas.microsoft.com/office/drawing/2014/main" val="20001"/>
                    </a:ext>
                  </a:extLst>
                </a:gridCol>
                <a:gridCol w="2519680">
                  <a:extLst>
                    <a:ext uri="{9D8B030D-6E8A-4147-A177-3AD203B41FA5}">
                      <a16:colId xmlns:a16="http://schemas.microsoft.com/office/drawing/2014/main" val="20002"/>
                    </a:ext>
                  </a:extLst>
                </a:gridCol>
                <a:gridCol w="2499360">
                  <a:extLst>
                    <a:ext uri="{9D8B030D-6E8A-4147-A177-3AD203B41FA5}">
                      <a16:colId xmlns:a16="http://schemas.microsoft.com/office/drawing/2014/main" val="20003"/>
                    </a:ext>
                  </a:extLst>
                </a:gridCol>
                <a:gridCol w="2661917">
                  <a:extLst>
                    <a:ext uri="{9D8B030D-6E8A-4147-A177-3AD203B41FA5}">
                      <a16:colId xmlns:a16="http://schemas.microsoft.com/office/drawing/2014/main" val="20004"/>
                    </a:ext>
                  </a:extLst>
                </a:gridCol>
              </a:tblGrid>
              <a:tr h="538523">
                <a:tc>
                  <a:txBody>
                    <a:bodyPr/>
                    <a:lstStyle/>
                    <a:p>
                      <a:pPr marL="0" marR="0" algn="ctr">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chemeClr val="accent2">
                        <a:lumMod val="20000"/>
                        <a:lumOff val="80000"/>
                      </a:schemeClr>
                    </a:solidFill>
                  </a:tcPr>
                </a:tc>
                <a:tc gridSpan="2">
                  <a:txBody>
                    <a:bodyPr/>
                    <a:lstStyle/>
                    <a:p>
                      <a:pPr marL="0" marR="0" algn="ctr">
                        <a:spcBef>
                          <a:spcPts val="0"/>
                        </a:spcBef>
                        <a:spcAft>
                          <a:spcPts val="0"/>
                        </a:spcAft>
                      </a:pPr>
                      <a:r>
                        <a:rPr lang="en-US" sz="2000" dirty="0" smtClean="0">
                          <a:solidFill>
                            <a:schemeClr val="tx1"/>
                          </a:solidFill>
                          <a:effectLst/>
                        </a:rPr>
                        <a:t>Twin Lakes –</a:t>
                      </a:r>
                      <a:r>
                        <a:rPr lang="en-US" sz="2000" baseline="0" dirty="0" smtClean="0">
                          <a:solidFill>
                            <a:schemeClr val="tx1"/>
                          </a:solidFill>
                          <a:effectLst/>
                        </a:rPr>
                        <a:t> Key Largo</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chemeClr val="accent2">
                        <a:lumMod val="20000"/>
                        <a:lumOff val="80000"/>
                      </a:schemeClr>
                    </a:solidFill>
                  </a:tcPr>
                </a:tc>
                <a:tc hMerge="1">
                  <a:txBody>
                    <a:bodyPr/>
                    <a:lstStyle/>
                    <a:p>
                      <a:endParaRPr lang="en-US"/>
                    </a:p>
                  </a:txBody>
                  <a:tcPr/>
                </a:tc>
                <a:tc gridSpan="2">
                  <a:txBody>
                    <a:bodyPr/>
                    <a:lstStyle/>
                    <a:p>
                      <a:pPr marL="0" marR="0" algn="ctr">
                        <a:spcBef>
                          <a:spcPts val="0"/>
                        </a:spcBef>
                        <a:spcAft>
                          <a:spcPts val="0"/>
                        </a:spcAft>
                      </a:pPr>
                      <a:r>
                        <a:rPr lang="en-US" sz="2000" dirty="0" smtClean="0">
                          <a:solidFill>
                            <a:schemeClr val="tx1"/>
                          </a:solidFill>
                          <a:effectLst/>
                          <a:latin typeface="+mn-lt"/>
                          <a:ea typeface="Calibri" panose="020F0502020204030204" pitchFamily="34" charset="0"/>
                          <a:cs typeface="Arial" panose="020B0604020202020204" pitchFamily="34" charset="0"/>
                        </a:rPr>
                        <a:t>Sands Community – Big Pine</a:t>
                      </a:r>
                      <a:endParaRPr lang="en-US" sz="2000" dirty="0">
                        <a:solidFill>
                          <a:schemeClr val="tx1"/>
                        </a:solidFill>
                        <a:effectLst/>
                        <a:latin typeface="+mn-lt"/>
                        <a:ea typeface="Calibri" panose="020F0502020204030204" pitchFamily="34" charset="0"/>
                        <a:cs typeface="Arial" panose="020B0604020202020204" pitchFamily="34" charset="0"/>
                      </a:endParaRPr>
                    </a:p>
                  </a:txBody>
                  <a:tcPr marT="0" marB="0" anchor="ctr">
                    <a:solidFill>
                      <a:schemeClr val="accent2">
                        <a:lumMod val="20000"/>
                        <a:lumOff val="80000"/>
                      </a:schemeClr>
                    </a:solidFill>
                  </a:tcPr>
                </a:tc>
                <a:tc hMerge="1">
                  <a:txBody>
                    <a:bodyPr/>
                    <a:lstStyle/>
                    <a:p>
                      <a:pPr marL="0" marR="0" algn="ctr">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rgbClr val="7030A0"/>
                    </a:solidFill>
                  </a:tcPr>
                </a:tc>
                <a:extLst>
                  <a:ext uri="{0D108BD9-81ED-4DB2-BD59-A6C34878D82A}">
                    <a16:rowId xmlns:a16="http://schemas.microsoft.com/office/drawing/2014/main" val="10000"/>
                  </a:ext>
                </a:extLst>
              </a:tr>
              <a:tr h="569006">
                <a:tc>
                  <a:txBody>
                    <a:bodyPr/>
                    <a:lstStyle/>
                    <a:p>
                      <a:pPr marL="0" marR="0" algn="ctr">
                        <a:spcBef>
                          <a:spcPts val="0"/>
                        </a:spcBef>
                        <a:spcAft>
                          <a:spcPts val="0"/>
                        </a:spcAft>
                      </a:pPr>
                      <a:r>
                        <a:rPr lang="en-US" sz="1400" b="0" dirty="0">
                          <a:effectLst/>
                        </a:rPr>
                        <a:t> </a:t>
                      </a:r>
                      <a:r>
                        <a:rPr lang="en-US" sz="1400" b="0" dirty="0" smtClean="0">
                          <a:effectLst/>
                        </a:rPr>
                        <a:t>Elevation</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7030A0"/>
                    </a:solidFill>
                  </a:tcPr>
                </a:tc>
                <a:tc>
                  <a:txBody>
                    <a:bodyPr/>
                    <a:lstStyle/>
                    <a:p>
                      <a:pPr marL="0" marR="0" algn="ctr">
                        <a:spcBef>
                          <a:spcPts val="0"/>
                        </a:spcBef>
                        <a:spcAft>
                          <a:spcPts val="0"/>
                        </a:spcAft>
                      </a:pPr>
                      <a:r>
                        <a:rPr lang="en-US" sz="1400" dirty="0" smtClean="0">
                          <a:solidFill>
                            <a:schemeClr val="bg1"/>
                          </a:solidFill>
                          <a:effectLst/>
                        </a:rPr>
                        <a:t>Length of Roadway Elevated</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7030A0"/>
                    </a:solidFill>
                  </a:tcPr>
                </a:tc>
                <a:tc>
                  <a:txBody>
                    <a:bodyPr/>
                    <a:lstStyle/>
                    <a:p>
                      <a:pPr marL="0" marR="0" algn="ctr">
                        <a:spcBef>
                          <a:spcPts val="0"/>
                        </a:spcBef>
                        <a:spcAft>
                          <a:spcPts val="0"/>
                        </a:spcAft>
                      </a:pPr>
                      <a:r>
                        <a:rPr lang="en-US" sz="1400" dirty="0">
                          <a:solidFill>
                            <a:schemeClr val="bg1"/>
                          </a:solidFill>
                          <a:effectLst/>
                        </a:rPr>
                        <a:t>Total </a:t>
                      </a:r>
                      <a:r>
                        <a:rPr lang="en-US" sz="1400" dirty="0" smtClean="0">
                          <a:solidFill>
                            <a:schemeClr val="bg1"/>
                          </a:solidFill>
                          <a:effectLst/>
                        </a:rPr>
                        <a:t>Roadway </a:t>
                      </a:r>
                      <a:r>
                        <a:rPr lang="en-US" sz="1400" u="sng" dirty="0" smtClean="0">
                          <a:solidFill>
                            <a:schemeClr val="bg1"/>
                          </a:solidFill>
                          <a:effectLst/>
                        </a:rPr>
                        <a:t>and Drainage</a:t>
                      </a:r>
                      <a:r>
                        <a:rPr lang="en-US" sz="1400" dirty="0" smtClean="0">
                          <a:solidFill>
                            <a:schemeClr val="bg1"/>
                          </a:solidFill>
                          <a:effectLst/>
                        </a:rPr>
                        <a:t> </a:t>
                      </a:r>
                      <a:r>
                        <a:rPr lang="en-US" sz="1400" dirty="0">
                          <a:solidFill>
                            <a:schemeClr val="bg1"/>
                          </a:solidFill>
                          <a:effectLst/>
                        </a:rPr>
                        <a:t>Cost</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7030A0"/>
                    </a:solidFill>
                  </a:tcPr>
                </a:tc>
                <a:tc>
                  <a:txBody>
                    <a:bodyPr/>
                    <a:lstStyle/>
                    <a:p>
                      <a:pPr marL="0" marR="0" algn="ctr">
                        <a:spcBef>
                          <a:spcPts val="0"/>
                        </a:spcBef>
                        <a:spcAft>
                          <a:spcPts val="0"/>
                        </a:spcAft>
                      </a:pPr>
                      <a:r>
                        <a:rPr lang="en-US" sz="1400" dirty="0">
                          <a:solidFill>
                            <a:schemeClr val="bg1"/>
                          </a:solidFill>
                          <a:effectLst/>
                        </a:rPr>
                        <a:t>Length of Roadway </a:t>
                      </a:r>
                      <a:r>
                        <a:rPr lang="en-US" sz="1400" dirty="0" smtClean="0">
                          <a:solidFill>
                            <a:schemeClr val="bg1"/>
                          </a:solidFill>
                          <a:effectLst/>
                        </a:rPr>
                        <a:t>Elevated</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7030A0"/>
                    </a:solidFill>
                  </a:tcPr>
                </a:tc>
                <a:tc>
                  <a:txBody>
                    <a:bodyPr/>
                    <a:lstStyle/>
                    <a:p>
                      <a:pPr marL="0" marR="0" algn="ctr">
                        <a:spcBef>
                          <a:spcPts val="0"/>
                        </a:spcBef>
                        <a:spcAft>
                          <a:spcPts val="0"/>
                        </a:spcAft>
                      </a:pPr>
                      <a:r>
                        <a:rPr lang="en-US" sz="1400" dirty="0">
                          <a:solidFill>
                            <a:schemeClr val="bg1"/>
                          </a:solidFill>
                          <a:effectLst/>
                        </a:rPr>
                        <a:t>Total </a:t>
                      </a:r>
                      <a:r>
                        <a:rPr lang="en-US" sz="1400" dirty="0" smtClean="0">
                          <a:solidFill>
                            <a:schemeClr val="bg1"/>
                          </a:solidFill>
                          <a:effectLst/>
                        </a:rPr>
                        <a:t>Roadway </a:t>
                      </a:r>
                      <a:r>
                        <a:rPr lang="en-US" sz="1400" u="sng" dirty="0" smtClean="0">
                          <a:solidFill>
                            <a:schemeClr val="bg1"/>
                          </a:solidFill>
                          <a:effectLst/>
                        </a:rPr>
                        <a:t>and Drainage</a:t>
                      </a:r>
                      <a:r>
                        <a:rPr lang="en-US" sz="1400" dirty="0" smtClean="0">
                          <a:solidFill>
                            <a:schemeClr val="bg1"/>
                          </a:solidFill>
                          <a:effectLst/>
                        </a:rPr>
                        <a:t> </a:t>
                      </a:r>
                      <a:r>
                        <a:rPr lang="en-US" sz="1400" dirty="0">
                          <a:solidFill>
                            <a:schemeClr val="bg1"/>
                          </a:solidFill>
                          <a:effectLst/>
                        </a:rPr>
                        <a:t>Cost</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7030A0"/>
                    </a:solidFill>
                  </a:tcPr>
                </a:tc>
                <a:extLst>
                  <a:ext uri="{0D108BD9-81ED-4DB2-BD59-A6C34878D82A}">
                    <a16:rowId xmlns:a16="http://schemas.microsoft.com/office/drawing/2014/main" val="10001"/>
                  </a:ext>
                </a:extLst>
              </a:tr>
              <a:tr h="346608">
                <a:tc>
                  <a:txBody>
                    <a:bodyPr/>
                    <a:lstStyle/>
                    <a:p>
                      <a:pPr marL="0" marR="0" algn="ctr">
                        <a:spcBef>
                          <a:spcPts val="0"/>
                        </a:spcBef>
                        <a:spcAft>
                          <a:spcPts val="0"/>
                        </a:spcAft>
                      </a:pPr>
                      <a:r>
                        <a:rPr lang="en-US" sz="1400" dirty="0">
                          <a:solidFill>
                            <a:schemeClr val="tx1"/>
                          </a:solidFill>
                          <a:effectLst/>
                        </a:rPr>
                        <a:t>6"</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FF0000"/>
                    </a:solidFill>
                  </a:tcPr>
                </a:tc>
                <a:tc>
                  <a:txBody>
                    <a:bodyPr/>
                    <a:lstStyle/>
                    <a:p>
                      <a:pPr marL="0" marR="0" algn="ctr">
                        <a:spcBef>
                          <a:spcPts val="0"/>
                        </a:spcBef>
                        <a:spcAft>
                          <a:spcPts val="0"/>
                        </a:spcAft>
                      </a:pPr>
                      <a:r>
                        <a:rPr lang="en-US" sz="1800" dirty="0" smtClean="0">
                          <a:effectLst/>
                        </a:rPr>
                        <a:t>0.25 </a:t>
                      </a:r>
                      <a:r>
                        <a:rPr lang="en-US" sz="1800" dirty="0">
                          <a:effectLst/>
                        </a:rPr>
                        <a:t>miles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FF0000"/>
                    </a:solidFill>
                  </a:tcPr>
                </a:tc>
                <a:tc>
                  <a:txBody>
                    <a:bodyPr/>
                    <a:lstStyle/>
                    <a:p>
                      <a:pPr marL="0" marR="0" algn="ctr">
                        <a:spcBef>
                          <a:spcPts val="0"/>
                        </a:spcBef>
                        <a:spcAft>
                          <a:spcPts val="0"/>
                        </a:spcAft>
                      </a:pPr>
                      <a:r>
                        <a:rPr lang="en-US" sz="1800" dirty="0">
                          <a:effectLst/>
                        </a:rPr>
                        <a:t>$0.92 million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FF0000"/>
                    </a:solidFill>
                  </a:tcPr>
                </a:tc>
                <a:tc>
                  <a:txBody>
                    <a:bodyPr/>
                    <a:lstStyle/>
                    <a:p>
                      <a:pPr marL="0" marR="0" algn="ctr">
                        <a:spcBef>
                          <a:spcPts val="0"/>
                        </a:spcBef>
                        <a:spcAft>
                          <a:spcPts val="0"/>
                        </a:spcAft>
                      </a:pPr>
                      <a:r>
                        <a:rPr lang="en-US" sz="1800" dirty="0" smtClean="0">
                          <a:effectLst/>
                        </a:rPr>
                        <a:t>0.3 </a:t>
                      </a:r>
                      <a:r>
                        <a:rPr lang="en-US" sz="1800" dirty="0">
                          <a:effectLst/>
                        </a:rPr>
                        <a:t>miles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FF0000"/>
                    </a:solidFill>
                  </a:tcPr>
                </a:tc>
                <a:tc>
                  <a:txBody>
                    <a:bodyPr/>
                    <a:lstStyle/>
                    <a:p>
                      <a:pPr marL="0" marR="0" algn="ctr">
                        <a:spcBef>
                          <a:spcPts val="0"/>
                        </a:spcBef>
                        <a:spcAft>
                          <a:spcPts val="0"/>
                        </a:spcAft>
                      </a:pPr>
                      <a:r>
                        <a:rPr lang="en-US" sz="1800" dirty="0">
                          <a:effectLst/>
                        </a:rPr>
                        <a:t>$2.22 million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FF0000"/>
                    </a:solidFill>
                  </a:tcPr>
                </a:tc>
                <a:extLst>
                  <a:ext uri="{0D108BD9-81ED-4DB2-BD59-A6C34878D82A}">
                    <a16:rowId xmlns:a16="http://schemas.microsoft.com/office/drawing/2014/main" val="10002"/>
                  </a:ext>
                </a:extLst>
              </a:tr>
              <a:tr h="610028">
                <a:tc>
                  <a:txBody>
                    <a:bodyPr/>
                    <a:lstStyle/>
                    <a:p>
                      <a:pPr marL="0" marR="0" algn="ctr">
                        <a:spcBef>
                          <a:spcPts val="0"/>
                        </a:spcBef>
                        <a:spcAft>
                          <a:spcPts val="0"/>
                        </a:spcAft>
                      </a:pPr>
                      <a:r>
                        <a:rPr lang="en-US" sz="1400" dirty="0">
                          <a:solidFill>
                            <a:schemeClr val="tx1"/>
                          </a:solidFill>
                          <a:effectLst/>
                        </a:rPr>
                        <a:t>12"</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FFC000"/>
                    </a:solidFill>
                  </a:tcPr>
                </a:tc>
                <a:tc>
                  <a:txBody>
                    <a:bodyPr/>
                    <a:lstStyle/>
                    <a:p>
                      <a:pPr marL="0" marR="0" algn="ctr">
                        <a:spcBef>
                          <a:spcPts val="0"/>
                        </a:spcBef>
                        <a:spcAft>
                          <a:spcPts val="0"/>
                        </a:spcAft>
                      </a:pPr>
                      <a:r>
                        <a:rPr lang="en-US" sz="1800" dirty="0">
                          <a:effectLst/>
                        </a:rPr>
                        <a:t>0.7 miles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FFC000"/>
                    </a:solidFill>
                  </a:tcPr>
                </a:tc>
                <a:tc>
                  <a:txBody>
                    <a:bodyPr/>
                    <a:lstStyle/>
                    <a:p>
                      <a:pPr marL="0" marR="0" algn="ctr">
                        <a:spcBef>
                          <a:spcPts val="0"/>
                        </a:spcBef>
                        <a:spcAft>
                          <a:spcPts val="0"/>
                        </a:spcAft>
                      </a:pPr>
                      <a:r>
                        <a:rPr lang="en-US" sz="1800" dirty="0" smtClean="0">
                          <a:effectLst/>
                        </a:rPr>
                        <a:t>$4 million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FFC000"/>
                    </a:solidFill>
                  </a:tcPr>
                </a:tc>
                <a:tc>
                  <a:txBody>
                    <a:bodyPr/>
                    <a:lstStyle/>
                    <a:p>
                      <a:pPr marL="0" marR="0" algn="ctr">
                        <a:spcBef>
                          <a:spcPts val="0"/>
                        </a:spcBef>
                        <a:spcAft>
                          <a:spcPts val="0"/>
                        </a:spcAft>
                      </a:pPr>
                      <a:r>
                        <a:rPr lang="en-US" sz="1800" dirty="0" smtClean="0">
                          <a:effectLst/>
                        </a:rPr>
                        <a:t>0.35 </a:t>
                      </a:r>
                      <a:r>
                        <a:rPr lang="en-US" sz="1800" dirty="0">
                          <a:effectLst/>
                        </a:rPr>
                        <a:t>miles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FFC000"/>
                    </a:solidFill>
                  </a:tcPr>
                </a:tc>
                <a:tc>
                  <a:txBody>
                    <a:bodyPr/>
                    <a:lstStyle/>
                    <a:p>
                      <a:pPr marL="0" marR="0" algn="ctr">
                        <a:spcBef>
                          <a:spcPts val="0"/>
                        </a:spcBef>
                        <a:spcAft>
                          <a:spcPts val="0"/>
                        </a:spcAft>
                      </a:pPr>
                      <a:r>
                        <a:rPr lang="en-US" sz="1800" dirty="0">
                          <a:effectLst/>
                        </a:rPr>
                        <a:t>$2.63 million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FFC000"/>
                    </a:solidFill>
                  </a:tcPr>
                </a:tc>
                <a:extLst>
                  <a:ext uri="{0D108BD9-81ED-4DB2-BD59-A6C34878D82A}">
                    <a16:rowId xmlns:a16="http://schemas.microsoft.com/office/drawing/2014/main" val="10003"/>
                  </a:ext>
                </a:extLst>
              </a:tr>
              <a:tr h="610028">
                <a:tc>
                  <a:txBody>
                    <a:bodyPr/>
                    <a:lstStyle/>
                    <a:p>
                      <a:pPr marL="0" marR="0" algn="ctr">
                        <a:spcBef>
                          <a:spcPts val="0"/>
                        </a:spcBef>
                        <a:spcAft>
                          <a:spcPts val="0"/>
                        </a:spcAft>
                      </a:pPr>
                      <a:r>
                        <a:rPr lang="en-US" sz="1400" dirty="0">
                          <a:solidFill>
                            <a:schemeClr val="tx1"/>
                          </a:solidFill>
                          <a:effectLst/>
                        </a:rPr>
                        <a:t>18"</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92D050"/>
                    </a:solidFill>
                  </a:tcPr>
                </a:tc>
                <a:tc>
                  <a:txBody>
                    <a:bodyPr/>
                    <a:lstStyle/>
                    <a:p>
                      <a:pPr marL="0" marR="0" algn="ctr">
                        <a:spcBef>
                          <a:spcPts val="0"/>
                        </a:spcBef>
                        <a:spcAft>
                          <a:spcPts val="0"/>
                        </a:spcAft>
                      </a:pPr>
                      <a:r>
                        <a:rPr lang="en-US" sz="1800" dirty="0" smtClean="0">
                          <a:effectLst/>
                        </a:rPr>
                        <a:t>0.8 </a:t>
                      </a:r>
                      <a:r>
                        <a:rPr lang="en-US" sz="1800" dirty="0">
                          <a:effectLst/>
                        </a:rPr>
                        <a:t>miles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92D050"/>
                    </a:solidFill>
                  </a:tcPr>
                </a:tc>
                <a:tc>
                  <a:txBody>
                    <a:bodyPr/>
                    <a:lstStyle/>
                    <a:p>
                      <a:pPr marL="0" marR="0" algn="ctr">
                        <a:spcBef>
                          <a:spcPts val="0"/>
                        </a:spcBef>
                        <a:spcAft>
                          <a:spcPts val="0"/>
                        </a:spcAft>
                      </a:pPr>
                      <a:r>
                        <a:rPr lang="en-US" sz="1800" dirty="0">
                          <a:effectLst/>
                        </a:rPr>
                        <a:t>$5.8 million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92D050"/>
                    </a:solidFill>
                  </a:tcPr>
                </a:tc>
                <a:tc>
                  <a:txBody>
                    <a:bodyPr/>
                    <a:lstStyle/>
                    <a:p>
                      <a:pPr marL="0" marR="0" algn="ctr">
                        <a:spcBef>
                          <a:spcPts val="0"/>
                        </a:spcBef>
                        <a:spcAft>
                          <a:spcPts val="0"/>
                        </a:spcAft>
                      </a:pPr>
                      <a:r>
                        <a:rPr lang="en-US" sz="1800" dirty="0" smtClean="0">
                          <a:effectLst/>
                        </a:rPr>
                        <a:t>1.3 </a:t>
                      </a:r>
                      <a:r>
                        <a:rPr lang="en-US" sz="1800" dirty="0">
                          <a:effectLst/>
                        </a:rPr>
                        <a:t>miles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92D050"/>
                    </a:solidFill>
                  </a:tcPr>
                </a:tc>
                <a:tc>
                  <a:txBody>
                    <a:bodyPr/>
                    <a:lstStyle/>
                    <a:p>
                      <a:pPr marL="0" marR="0" algn="ctr">
                        <a:spcBef>
                          <a:spcPts val="0"/>
                        </a:spcBef>
                        <a:spcAft>
                          <a:spcPts val="0"/>
                        </a:spcAft>
                      </a:pPr>
                      <a:r>
                        <a:rPr lang="en-US" sz="1800" dirty="0">
                          <a:effectLst/>
                        </a:rPr>
                        <a:t>$8.9 million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92D050"/>
                    </a:solidFill>
                  </a:tcPr>
                </a:tc>
                <a:extLst>
                  <a:ext uri="{0D108BD9-81ED-4DB2-BD59-A6C34878D82A}">
                    <a16:rowId xmlns:a16="http://schemas.microsoft.com/office/drawing/2014/main" val="10004"/>
                  </a:ext>
                </a:extLst>
              </a:tr>
              <a:tr h="610028">
                <a:tc>
                  <a:txBody>
                    <a:bodyPr/>
                    <a:lstStyle/>
                    <a:p>
                      <a:pPr marL="0" marR="0" algn="ctr">
                        <a:spcBef>
                          <a:spcPts val="0"/>
                        </a:spcBef>
                        <a:spcAft>
                          <a:spcPts val="0"/>
                        </a:spcAft>
                      </a:pPr>
                      <a:r>
                        <a:rPr lang="en-US" sz="1400" dirty="0">
                          <a:solidFill>
                            <a:schemeClr val="tx1"/>
                          </a:solidFill>
                          <a:effectLst/>
                        </a:rPr>
                        <a:t>28"</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00B0F0"/>
                    </a:solidFill>
                  </a:tcPr>
                </a:tc>
                <a:tc>
                  <a:txBody>
                    <a:bodyPr/>
                    <a:lstStyle/>
                    <a:p>
                      <a:pPr marL="0" marR="0" algn="ctr">
                        <a:spcBef>
                          <a:spcPts val="0"/>
                        </a:spcBef>
                        <a:spcAft>
                          <a:spcPts val="0"/>
                        </a:spcAft>
                      </a:pPr>
                      <a:r>
                        <a:rPr lang="en-US" sz="1800" dirty="0" smtClean="0">
                          <a:effectLst/>
                        </a:rPr>
                        <a:t>0.9 </a:t>
                      </a:r>
                      <a:r>
                        <a:rPr lang="en-US" sz="1800" dirty="0">
                          <a:effectLst/>
                        </a:rPr>
                        <a:t>miles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00B0F0"/>
                    </a:solidFill>
                  </a:tcPr>
                </a:tc>
                <a:tc>
                  <a:txBody>
                    <a:bodyPr/>
                    <a:lstStyle/>
                    <a:p>
                      <a:pPr marL="0" marR="0" algn="ctr">
                        <a:spcBef>
                          <a:spcPts val="0"/>
                        </a:spcBef>
                        <a:spcAft>
                          <a:spcPts val="0"/>
                        </a:spcAft>
                      </a:pPr>
                      <a:r>
                        <a:rPr lang="en-US" sz="1800" dirty="0">
                          <a:effectLst/>
                        </a:rPr>
                        <a:t>$7.3 million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00B0F0"/>
                    </a:solidFill>
                  </a:tcPr>
                </a:tc>
                <a:tc>
                  <a:txBody>
                    <a:bodyPr/>
                    <a:lstStyle/>
                    <a:p>
                      <a:pPr marL="0" marR="0" algn="ctr">
                        <a:spcBef>
                          <a:spcPts val="0"/>
                        </a:spcBef>
                        <a:spcAft>
                          <a:spcPts val="0"/>
                        </a:spcAft>
                      </a:pPr>
                      <a:r>
                        <a:rPr lang="en-US" sz="1800" dirty="0" smtClean="0">
                          <a:effectLst/>
                        </a:rPr>
                        <a:t>1.5 </a:t>
                      </a:r>
                      <a:r>
                        <a:rPr lang="en-US" sz="1800" dirty="0">
                          <a:effectLst/>
                        </a:rPr>
                        <a:t>miles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00B0F0"/>
                    </a:solidFill>
                  </a:tcPr>
                </a:tc>
                <a:tc>
                  <a:txBody>
                    <a:bodyPr/>
                    <a:lstStyle/>
                    <a:p>
                      <a:pPr marL="0" marR="0" algn="ctr">
                        <a:spcBef>
                          <a:spcPts val="0"/>
                        </a:spcBef>
                        <a:spcAft>
                          <a:spcPts val="0"/>
                        </a:spcAft>
                      </a:pPr>
                      <a:r>
                        <a:rPr lang="en-US" sz="1800" dirty="0">
                          <a:effectLst/>
                        </a:rPr>
                        <a:t>$10.5 million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T="0" marB="0" anchor="ctr">
                    <a:solidFill>
                      <a:srgbClr val="00B0F0"/>
                    </a:solidFill>
                  </a:tcPr>
                </a:tc>
                <a:extLst>
                  <a:ext uri="{0D108BD9-81ED-4DB2-BD59-A6C34878D82A}">
                    <a16:rowId xmlns:a16="http://schemas.microsoft.com/office/drawing/2014/main" val="10005"/>
                  </a:ext>
                </a:extLst>
              </a:tr>
            </a:tbl>
          </a:graphicData>
        </a:graphic>
      </p:graphicFrame>
      <p:sp>
        <p:nvSpPr>
          <p:cNvPr id="6" name="TextBox 5"/>
          <p:cNvSpPr txBox="1"/>
          <p:nvPr/>
        </p:nvSpPr>
        <p:spPr>
          <a:xfrm>
            <a:off x="241300" y="4638675"/>
            <a:ext cx="11480800" cy="1323439"/>
          </a:xfrm>
          <a:prstGeom prst="rect">
            <a:avLst/>
          </a:prstGeom>
          <a:noFill/>
        </p:spPr>
        <p:txBody>
          <a:bodyPr wrap="square" rtlCol="0">
            <a:spAutoFit/>
          </a:bodyPr>
          <a:lstStyle/>
          <a:p>
            <a:r>
              <a:rPr lang="en-US" sz="2000" u="sng" dirty="0" smtClean="0"/>
              <a:t>Costs factored in</a:t>
            </a:r>
            <a:r>
              <a:rPr lang="en-US" sz="2000" dirty="0" smtClean="0"/>
              <a:t>:  Maintenance of traffic, mobilization, design, construction, 15% of costs for construction engineering and inspection, 25% contingency and </a:t>
            </a:r>
            <a:r>
              <a:rPr lang="en-US" sz="2000" dirty="0" err="1" smtClean="0"/>
              <a:t>stormwater</a:t>
            </a:r>
            <a:r>
              <a:rPr lang="en-US" sz="2000" dirty="0" smtClean="0"/>
              <a:t> features.</a:t>
            </a:r>
          </a:p>
          <a:p>
            <a:endParaRPr lang="en-US" sz="2000" dirty="0"/>
          </a:p>
          <a:p>
            <a:r>
              <a:rPr lang="en-US" sz="2000" u="sng" dirty="0" smtClean="0"/>
              <a:t>Costs not factored in</a:t>
            </a:r>
            <a:r>
              <a:rPr lang="en-US" sz="2000" dirty="0" smtClean="0"/>
              <a:t>:  right-of-way (~12” is threshold), driveway improvements </a:t>
            </a:r>
            <a:endParaRPr lang="en-US" sz="2000" dirty="0"/>
          </a:p>
        </p:txBody>
      </p:sp>
      <p:sp>
        <p:nvSpPr>
          <p:cNvPr id="3" name="Rectangle 2"/>
          <p:cNvSpPr/>
          <p:nvPr/>
        </p:nvSpPr>
        <p:spPr>
          <a:xfrm>
            <a:off x="406400" y="2171700"/>
            <a:ext cx="6366933" cy="381000"/>
          </a:xfrm>
          <a:prstGeom prst="rect">
            <a:avLst/>
          </a:prstGeom>
          <a:no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73333" y="2552700"/>
            <a:ext cx="5113867" cy="596900"/>
          </a:xfrm>
          <a:prstGeom prst="rect">
            <a:avLst/>
          </a:prstGeom>
          <a:no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719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1)">
                                      <p:cBhvr>
                                        <p:cTn id="28" dur="2000"/>
                                        <p:tgtEl>
                                          <p:spTgt spid="3"/>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57C23"/>
                </a:solidFill>
                <a:effectLst>
                  <a:outerShdw blurRad="38100" dist="38100" dir="2700000" algn="tl">
                    <a:srgbClr val="000000">
                      <a:alpha val="43137"/>
                    </a:srgbClr>
                  </a:outerShdw>
                </a:effectLst>
              </a:rPr>
              <a:t>Some Solutions</a:t>
            </a:r>
            <a:endParaRPr lang="en-US" dirty="0">
              <a:solidFill>
                <a:srgbClr val="E57C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r>
              <a:rPr lang="en-US" dirty="0"/>
              <a:t>Immediate, case specific:</a:t>
            </a:r>
          </a:p>
          <a:p>
            <a:pPr lvl="1"/>
            <a:r>
              <a:rPr lang="en-US" dirty="0"/>
              <a:t>Work with </a:t>
            </a:r>
            <a:r>
              <a:rPr lang="en-US" dirty="0" smtClean="0"/>
              <a:t>stakeholders </a:t>
            </a:r>
            <a:r>
              <a:rPr lang="en-US" dirty="0"/>
              <a:t>to design upgrades </a:t>
            </a:r>
            <a:r>
              <a:rPr lang="en-US" dirty="0" smtClean="0"/>
              <a:t>(recognizing new inherent obligations to maintain)</a:t>
            </a:r>
          </a:p>
          <a:p>
            <a:r>
              <a:rPr lang="en-US" dirty="0" smtClean="0"/>
              <a:t>Capital planning &amp; funding:  general revenue, special assessments, infrastructure bond referenda, etc.</a:t>
            </a:r>
          </a:p>
          <a:p>
            <a:pPr lvl="1"/>
            <a:r>
              <a:rPr lang="en-US" dirty="0" smtClean="0"/>
              <a:t>Special assessments can apportion risk </a:t>
            </a:r>
            <a:r>
              <a:rPr lang="en-US" dirty="0" smtClean="0">
                <a:solidFill>
                  <a:schemeClr val="accent5">
                    <a:lumMod val="75000"/>
                  </a:schemeClr>
                </a:solidFill>
              </a:rPr>
              <a:t>(similar to CPTED or neighborhood improvement assessments)</a:t>
            </a:r>
          </a:p>
          <a:p>
            <a:pPr lvl="1"/>
            <a:r>
              <a:rPr lang="en-US" dirty="0" smtClean="0"/>
              <a:t>Referenda can require voter support </a:t>
            </a:r>
            <a:r>
              <a:rPr lang="en-US" dirty="0" smtClean="0">
                <a:solidFill>
                  <a:schemeClr val="accent5">
                    <a:lumMod val="75000"/>
                  </a:schemeClr>
                </a:solidFill>
              </a:rPr>
              <a:t>(Miami Forever $400M)</a:t>
            </a:r>
          </a:p>
          <a:p>
            <a:pPr lvl="1"/>
            <a:r>
              <a:rPr lang="en-US" dirty="0" smtClean="0"/>
              <a:t>Doing nothing can risk </a:t>
            </a:r>
            <a:r>
              <a:rPr lang="en-US" dirty="0"/>
              <a:t>bond ratings </a:t>
            </a:r>
            <a:r>
              <a:rPr lang="en-US" dirty="0" smtClean="0">
                <a:solidFill>
                  <a:schemeClr val="accent5">
                    <a:lumMod val="75000"/>
                  </a:schemeClr>
                </a:solidFill>
              </a:rPr>
              <a:t>(Moody’s “Climate </a:t>
            </a:r>
            <a:r>
              <a:rPr lang="en-US" dirty="0">
                <a:solidFill>
                  <a:schemeClr val="accent5">
                    <a:lumMod val="75000"/>
                  </a:schemeClr>
                </a:solidFill>
              </a:rPr>
              <a:t>Change &amp; Sovereign Credit </a:t>
            </a:r>
            <a:r>
              <a:rPr lang="en-US" dirty="0" smtClean="0">
                <a:solidFill>
                  <a:schemeClr val="accent5">
                    <a:lumMod val="75000"/>
                  </a:schemeClr>
                </a:solidFill>
              </a:rPr>
              <a:t>Risk”)</a:t>
            </a:r>
          </a:p>
          <a:p>
            <a:r>
              <a:rPr lang="en-US" dirty="0" smtClean="0"/>
              <a:t>Better regulations and incentives:</a:t>
            </a:r>
          </a:p>
          <a:p>
            <a:pPr lvl="1"/>
            <a:r>
              <a:rPr lang="en-US" dirty="0"/>
              <a:t>Integrate “future conditions” into permitting</a:t>
            </a:r>
          </a:p>
          <a:p>
            <a:pPr lvl="2"/>
            <a:r>
              <a:rPr lang="en-US" dirty="0" smtClean="0"/>
              <a:t>Old Ex:  FFRMS </a:t>
            </a:r>
            <a:r>
              <a:rPr lang="en-US" dirty="0"/>
              <a:t>(government buildings/facilities)</a:t>
            </a:r>
          </a:p>
          <a:p>
            <a:pPr lvl="2"/>
            <a:r>
              <a:rPr lang="en-US" dirty="0" smtClean="0"/>
              <a:t>Ex:  Broward </a:t>
            </a:r>
            <a:r>
              <a:rPr lang="en-US" dirty="0"/>
              <a:t>groundwater </a:t>
            </a:r>
            <a:r>
              <a:rPr lang="en-US" dirty="0" smtClean="0"/>
              <a:t>capacity</a:t>
            </a:r>
          </a:p>
          <a:p>
            <a:pPr lvl="2"/>
            <a:r>
              <a:rPr lang="en-US" dirty="0" smtClean="0"/>
              <a:t>Monroe County Road Design criteria</a:t>
            </a:r>
            <a:endParaRPr lang="en-US" dirty="0"/>
          </a:p>
          <a:p>
            <a:pPr lvl="1"/>
            <a:r>
              <a:rPr lang="en-US" dirty="0" smtClean="0"/>
              <a:t>“Above code” resilience incentives- FORTIFIED</a:t>
            </a:r>
          </a:p>
          <a:p>
            <a:pPr lvl="2"/>
            <a:endParaRPr lang="en-US" dirty="0" smtClean="0"/>
          </a:p>
          <a:p>
            <a:pPr lvl="1"/>
            <a:endParaRPr lang="en-US" dirty="0"/>
          </a:p>
        </p:txBody>
      </p:sp>
      <p:sp>
        <p:nvSpPr>
          <p:cNvPr id="4" name="TextBox 3"/>
          <p:cNvSpPr txBox="1"/>
          <p:nvPr/>
        </p:nvSpPr>
        <p:spPr>
          <a:xfrm>
            <a:off x="6400800" y="6324600"/>
            <a:ext cx="4064000" cy="381000"/>
          </a:xfrm>
          <a:prstGeom prst="rect">
            <a:avLst/>
          </a:prstGeom>
          <a:solidFill>
            <a:schemeClr val="bg1"/>
          </a:solidFill>
        </p:spPr>
        <p:txBody>
          <a:bodyPr wrap="square" rtlCol="0">
            <a:spAutoFit/>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222" y="1205798"/>
            <a:ext cx="6043613" cy="5467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4" t="15746" r="24763" b="69609"/>
          <a:stretch/>
        </p:blipFill>
        <p:spPr bwMode="auto">
          <a:xfrm>
            <a:off x="609600" y="578055"/>
            <a:ext cx="11234058" cy="125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049000" y="6324600"/>
            <a:ext cx="609600" cy="381000"/>
          </a:xfrm>
          <a:prstGeom prst="rect">
            <a:avLst/>
          </a:prstGeom>
          <a:noFill/>
        </p:spPr>
        <p:txBody>
          <a:bodyPr wrap="square" rtlCol="0">
            <a:spAutoFit/>
          </a:bodyPr>
          <a:lstStyle/>
          <a:p>
            <a:r>
              <a:rPr lang="en-US" dirty="0" smtClean="0">
                <a:solidFill>
                  <a:schemeClr val="bg1"/>
                </a:solidFill>
              </a:rPr>
              <a:t>25</a:t>
            </a:r>
            <a:endParaRPr lang="en-US" dirty="0">
              <a:solidFill>
                <a:schemeClr val="bg1"/>
              </a:solidFill>
            </a:endParaRPr>
          </a:p>
        </p:txBody>
      </p:sp>
    </p:spTree>
    <p:extLst>
      <p:ext uri="{BB962C8B-B14F-4D97-AF65-F5344CB8AC3E}">
        <p14:creationId xmlns:p14="http://schemas.microsoft.com/office/powerpoint/2010/main" val="180732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heel(1)">
                                      <p:cBhvr>
                                        <p:cTn id="7" dur="2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out)">
                                      <p:cBhvr>
                                        <p:cTn id="1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57C23"/>
                </a:solidFill>
              </a:rPr>
              <a:t>Public Trust Theories- Juliana v. U.S.</a:t>
            </a:r>
            <a:endParaRPr lang="en-US" dirty="0">
              <a:solidFill>
                <a:srgbClr val="E57C23"/>
              </a:solidFill>
            </a:endParaRPr>
          </a:p>
        </p:txBody>
      </p:sp>
      <p:sp>
        <p:nvSpPr>
          <p:cNvPr id="3" name="Content Placeholder 2"/>
          <p:cNvSpPr>
            <a:spLocks noGrp="1"/>
          </p:cNvSpPr>
          <p:nvPr>
            <p:ph idx="1"/>
          </p:nvPr>
        </p:nvSpPr>
        <p:spPr/>
        <p:txBody>
          <a:bodyPr/>
          <a:lstStyle/>
          <a:p>
            <a:r>
              <a:rPr lang="en-US" dirty="0"/>
              <a:t>Plaintiffs- young people ages 8-19, Earth Guardians and Dr. James Hansen (acting as guardian)</a:t>
            </a:r>
          </a:p>
          <a:p>
            <a:pPr lvl="1"/>
            <a:r>
              <a:rPr lang="en-US" dirty="0"/>
              <a:t>Allegations- fossil fuels burn carbon, U.S. allowed emissions to get out of control  and they sought:  (1) a declaration their constitutional and public trust rights have been violated and (2) an order enjoining defendants from violating those rights and directing defendants to develop a plan to reduce C02 emissions</a:t>
            </a:r>
          </a:p>
          <a:p>
            <a:r>
              <a:rPr lang="en-US" dirty="0" smtClean="0"/>
              <a:t>Defendants – US, DOE, EPA, OMB, etc. filed MTD</a:t>
            </a:r>
          </a:p>
        </p:txBody>
      </p:sp>
      <p:sp>
        <p:nvSpPr>
          <p:cNvPr id="4" name="Slide Number Placeholder 3"/>
          <p:cNvSpPr>
            <a:spLocks noGrp="1"/>
          </p:cNvSpPr>
          <p:nvPr>
            <p:ph type="sldNum" sz="quarter" idx="12"/>
          </p:nvPr>
        </p:nvSpPr>
        <p:spPr>
          <a:xfrm>
            <a:off x="8763000" y="6356350"/>
            <a:ext cx="2844800" cy="476250"/>
          </a:xfrm>
        </p:spPr>
        <p:txBody>
          <a:bodyPr/>
          <a:lstStyle/>
          <a:p>
            <a:fld id="{16060EDC-E88F-654A-8679-596A0405B86E}" type="slidenum">
              <a:rPr lang="en-US" smtClean="0">
                <a:solidFill>
                  <a:schemeClr val="bg1"/>
                </a:solidFill>
              </a:rPr>
              <a:pPr/>
              <a:t>25</a:t>
            </a:fld>
            <a:endParaRPr lang="en-US" dirty="0">
              <a:solidFill>
                <a:schemeClr val="bg1"/>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9029"/>
            <a:ext cx="6781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9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randombar(horizontal)">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57C23"/>
                </a:solidFill>
                <a:effectLst>
                  <a:outerShdw blurRad="38100" dist="38100" dir="2700000" algn="tl">
                    <a:srgbClr val="000000">
                      <a:alpha val="43137"/>
                    </a:srgbClr>
                  </a:outerShdw>
                </a:effectLst>
              </a:rPr>
              <a:t>US:  Your MTD is </a:t>
            </a:r>
            <a:r>
              <a:rPr lang="en-US" dirty="0" err="1" smtClean="0">
                <a:solidFill>
                  <a:srgbClr val="E57C23"/>
                </a:solidFill>
                <a:effectLst>
                  <a:outerShdw blurRad="38100" dist="38100" dir="2700000" algn="tl">
                    <a:srgbClr val="000000">
                      <a:alpha val="43137"/>
                    </a:srgbClr>
                  </a:outerShdw>
                </a:effectLst>
              </a:rPr>
              <a:t>DENied</a:t>
            </a:r>
            <a:endParaRPr lang="en-US" dirty="0">
              <a:solidFill>
                <a:srgbClr val="E57C2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00201"/>
            <a:ext cx="11658600" cy="4525963"/>
          </a:xfrm>
        </p:spPr>
        <p:txBody>
          <a:bodyPr/>
          <a:lstStyle/>
          <a:p>
            <a:r>
              <a:rPr lang="en-US" sz="2400" dirty="0"/>
              <a:t>Federal defendants file Writ of Mandamus to stay proceeding and evaluate denial of MTD filed </a:t>
            </a:r>
            <a:r>
              <a:rPr lang="en-US" sz="2400" dirty="0" smtClean="0"/>
              <a:t>6/9/17- hearing next week</a:t>
            </a:r>
            <a:endParaRPr lang="en-US" sz="2400" dirty="0"/>
          </a:p>
          <a:p>
            <a:r>
              <a:rPr lang="en-US" sz="2400" dirty="0" smtClean="0"/>
              <a:t>11/10/16 </a:t>
            </a:r>
            <a:r>
              <a:rPr lang="en-US" sz="2400" dirty="0"/>
              <a:t>– </a:t>
            </a:r>
            <a:r>
              <a:rPr lang="en-US" sz="2400" dirty="0" smtClean="0"/>
              <a:t>“The </a:t>
            </a:r>
            <a:r>
              <a:rPr lang="en-US" sz="2400" dirty="0"/>
              <a:t>questions before the Court </a:t>
            </a:r>
            <a:r>
              <a:rPr lang="en-US" sz="2400" dirty="0" smtClean="0"/>
              <a:t>are:  1) </a:t>
            </a:r>
            <a:r>
              <a:rPr lang="en-US" sz="2400" dirty="0"/>
              <a:t>whether </a:t>
            </a:r>
            <a:r>
              <a:rPr lang="en-US" sz="2400" u="sng" dirty="0"/>
              <a:t>defendants are responsible</a:t>
            </a:r>
            <a:r>
              <a:rPr lang="en-US" sz="2400" dirty="0"/>
              <a:t> for some of the harm caused by climate change, </a:t>
            </a:r>
            <a:r>
              <a:rPr lang="en-US" sz="2400" dirty="0" smtClean="0"/>
              <a:t>2) whether </a:t>
            </a:r>
            <a:r>
              <a:rPr lang="en-US" sz="2400" dirty="0"/>
              <a:t>plaintiffs </a:t>
            </a:r>
            <a:r>
              <a:rPr lang="en-US" sz="2400" u="sng" dirty="0"/>
              <a:t>may challenge </a:t>
            </a:r>
            <a:r>
              <a:rPr lang="en-US" sz="2400" dirty="0"/>
              <a:t>defendants' climate change policy in court, and </a:t>
            </a:r>
            <a:r>
              <a:rPr lang="en-US" sz="2400" dirty="0" smtClean="0"/>
              <a:t>3) whether </a:t>
            </a:r>
            <a:r>
              <a:rPr lang="en-US" sz="2400" dirty="0"/>
              <a:t>this </a:t>
            </a:r>
            <a:r>
              <a:rPr lang="en-US" sz="2400" u="sng" dirty="0"/>
              <a:t>Court can direct defendants to change their policy </a:t>
            </a:r>
            <a:r>
              <a:rPr lang="en-US" sz="2400" dirty="0"/>
              <a:t>without running afoul of the separation of powers doctrine</a:t>
            </a:r>
            <a:r>
              <a:rPr lang="en-US" sz="2400" dirty="0" smtClean="0"/>
              <a:t>.</a:t>
            </a:r>
          </a:p>
          <a:p>
            <a:r>
              <a:rPr lang="en-US" sz="2400" dirty="0" smtClean="0"/>
              <a:t>Fossil Fuel companies intervene and withdraw (after MTD denied)</a:t>
            </a:r>
          </a:p>
          <a:p>
            <a:r>
              <a:rPr lang="en-US" sz="2400" dirty="0" smtClean="0"/>
              <a:t>See you in court? 2/5/18?</a:t>
            </a:r>
            <a:endParaRPr lang="en-US" sz="2400" dirty="0"/>
          </a:p>
          <a:p>
            <a:pPr marL="0" indent="0">
              <a:buNone/>
            </a:pPr>
            <a:endParaRPr lang="en-US" dirty="0"/>
          </a:p>
        </p:txBody>
      </p:sp>
      <p:sp>
        <p:nvSpPr>
          <p:cNvPr id="4" name="Slide Number Placeholder 3"/>
          <p:cNvSpPr>
            <a:spLocks noGrp="1"/>
          </p:cNvSpPr>
          <p:nvPr>
            <p:ph type="sldNum" sz="quarter" idx="12"/>
          </p:nvPr>
        </p:nvSpPr>
        <p:spPr>
          <a:xfrm>
            <a:off x="8763000" y="6356350"/>
            <a:ext cx="2844800" cy="476250"/>
          </a:xfrm>
        </p:spPr>
        <p:txBody>
          <a:bodyPr/>
          <a:lstStyle/>
          <a:p>
            <a:fld id="{16060EDC-E88F-654A-8679-596A0405B86E}" type="slidenum">
              <a:rPr lang="en-US" smtClean="0">
                <a:solidFill>
                  <a:schemeClr val="bg1"/>
                </a:solidFill>
              </a:rPr>
              <a:pPr/>
              <a:t>26</a:t>
            </a:fld>
            <a:endParaRPr lang="en-US" dirty="0">
              <a:solidFill>
                <a:schemeClr val="bg1"/>
              </a:solidFill>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57600" y="1600200"/>
            <a:ext cx="4284889" cy="426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71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16060EDC-E88F-654A-8679-596A0405B86E}" type="slidenum">
              <a:rPr lang="en-US" smtClean="0"/>
              <a:pPr/>
              <a:t>27</a:t>
            </a:fld>
            <a:endParaRPr lang="en-US" dirty="0"/>
          </a:p>
        </p:txBody>
      </p:sp>
      <p:pic>
        <p:nvPicPr>
          <p:cNvPr id="102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t="13403" b="4292"/>
          <a:stretch/>
        </p:blipFill>
        <p:spPr bwMode="auto">
          <a:xfrm>
            <a:off x="152400" y="152400"/>
            <a:ext cx="1188720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928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09600" y="1905000"/>
            <a:ext cx="10972800" cy="1128713"/>
          </a:xfrm>
        </p:spPr>
        <p:txBody>
          <a:bodyPr/>
          <a:lstStyle/>
          <a:p>
            <a:r>
              <a:rPr lang="en-US" dirty="0" smtClean="0"/>
              <a:t>Thank You</a:t>
            </a:r>
            <a:br>
              <a:rPr lang="en-US" dirty="0" smtClean="0"/>
            </a:br>
            <a:r>
              <a:rPr lang="en-US" dirty="0"/>
              <a:t/>
            </a:r>
            <a:br>
              <a:rPr lang="en-US" dirty="0"/>
            </a:br>
            <a:r>
              <a:rPr lang="en-US" dirty="0" smtClean="0">
                <a:hlinkClick r:id="rId2"/>
              </a:rPr>
              <a:t>erin@deadylaw.com</a:t>
            </a:r>
            <a:r>
              <a:rPr lang="en-US" dirty="0" smtClean="0"/>
              <a:t/>
            </a:r>
            <a:br>
              <a:rPr lang="en-US" dirty="0" smtClean="0"/>
            </a:br>
            <a:r>
              <a:rPr lang="en-US" dirty="0" smtClean="0">
                <a:solidFill>
                  <a:schemeClr val="accent1"/>
                </a:solidFill>
                <a:hlinkClick r:id="rId3"/>
              </a:rPr>
              <a:t>www.erindeadylaw.com</a:t>
            </a:r>
            <a:r>
              <a:rPr lang="en-US" dirty="0" smtClean="0"/>
              <a:t/>
            </a:r>
            <a:br>
              <a:rPr lang="en-US" dirty="0" smtClean="0"/>
            </a:br>
            <a:endParaRPr lang="en-US" dirty="0"/>
          </a:p>
        </p:txBody>
      </p:sp>
      <p:sp>
        <p:nvSpPr>
          <p:cNvPr id="5" name="Slide Number Placeholder 4"/>
          <p:cNvSpPr>
            <a:spLocks noGrp="1"/>
          </p:cNvSpPr>
          <p:nvPr>
            <p:ph type="sldNum" sz="quarter" idx="12"/>
          </p:nvPr>
        </p:nvSpPr>
        <p:spPr>
          <a:xfrm>
            <a:off x="8763000" y="6381750"/>
            <a:ext cx="2844800" cy="476250"/>
          </a:xfrm>
        </p:spPr>
        <p:txBody>
          <a:bodyPr/>
          <a:lstStyle/>
          <a:p>
            <a:fld id="{16060EDC-E88F-654A-8679-596A0405B86E}" type="slidenum">
              <a:rPr lang="en-US" smtClean="0">
                <a:solidFill>
                  <a:schemeClr val="bg1"/>
                </a:solidFill>
              </a:rPr>
              <a:pPr/>
              <a:t>28</a:t>
            </a:fld>
            <a:endParaRPr lang="en-US" dirty="0">
              <a:solidFill>
                <a:schemeClr val="bg1"/>
              </a:solidFill>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33600" y="4104640"/>
            <a:ext cx="8820912" cy="1091184"/>
          </a:xfrm>
          <a:prstGeom prst="rect">
            <a:avLst/>
          </a:prstGeom>
        </p:spPr>
      </p:pic>
    </p:spTree>
    <p:extLst>
      <p:ext uri="{BB962C8B-B14F-4D97-AF65-F5344CB8AC3E}">
        <p14:creationId xmlns:p14="http://schemas.microsoft.com/office/powerpoint/2010/main" val="1325167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90600"/>
            <a:ext cx="4876800" cy="5105400"/>
          </a:xfrm>
        </p:spPr>
        <p:txBody>
          <a:bodyPr/>
          <a:lstStyle/>
          <a:p>
            <a:pPr marL="0" indent="0">
              <a:buNone/>
            </a:pPr>
            <a:r>
              <a:rPr lang="en-US" sz="4000" b="1" cap="all" dirty="0" smtClean="0">
                <a:solidFill>
                  <a:srgbClr val="FF0000"/>
                </a:solidFill>
              </a:rPr>
              <a:t>Part II- Laws and litigation shaping “climate liability” and responses to changing conditions</a:t>
            </a:r>
            <a:endParaRPr lang="en-US" sz="4000" b="1" cap="all" dirty="0">
              <a:solidFill>
                <a:srgbClr val="FF0000"/>
              </a:solidFill>
            </a:endParaRPr>
          </a:p>
        </p:txBody>
      </p:sp>
      <p:sp>
        <p:nvSpPr>
          <p:cNvPr id="5" name="Slide Number Placeholder 4"/>
          <p:cNvSpPr>
            <a:spLocks noGrp="1"/>
          </p:cNvSpPr>
          <p:nvPr>
            <p:ph type="sldNum" sz="quarter" idx="12"/>
          </p:nvPr>
        </p:nvSpPr>
        <p:spPr>
          <a:xfrm>
            <a:off x="8686800" y="6381750"/>
            <a:ext cx="2844800" cy="476250"/>
          </a:xfrm>
        </p:spPr>
        <p:txBody>
          <a:bodyPr/>
          <a:lstStyle/>
          <a:p>
            <a:fld id="{16060EDC-E88F-654A-8679-596A0405B86E}" type="slidenum">
              <a:rPr lang="en-US" smtClean="0">
                <a:solidFill>
                  <a:schemeClr val="bg1"/>
                </a:solidFill>
              </a:rPr>
              <a:pPr/>
              <a:t>3</a:t>
            </a:fld>
            <a:endParaRPr lang="en-US" dirty="0">
              <a:solidFill>
                <a:schemeClr val="bg1"/>
              </a:solidFill>
            </a:endParaRPr>
          </a:p>
        </p:txBody>
      </p:sp>
      <p:pic>
        <p:nvPicPr>
          <p:cNvPr id="1026"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5616760" y="1143000"/>
            <a:ext cx="594024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0989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657" y="152400"/>
            <a:ext cx="10972800" cy="1128713"/>
          </a:xfrm>
        </p:spPr>
        <p:txBody>
          <a:bodyPr/>
          <a:lstStyle/>
          <a:p>
            <a:r>
              <a:rPr lang="en-US" dirty="0" smtClean="0">
                <a:solidFill>
                  <a:srgbClr val="E86C1F"/>
                </a:solidFill>
              </a:rPr>
              <a:t>US Approach to GHG Reductions</a:t>
            </a:r>
            <a:endParaRPr lang="en-US" dirty="0">
              <a:solidFill>
                <a:srgbClr val="E86C1F"/>
              </a:solidFill>
            </a:endParaRPr>
          </a:p>
        </p:txBody>
      </p:sp>
      <p:sp>
        <p:nvSpPr>
          <p:cNvPr id="4" name="Content Placeholder 3"/>
          <p:cNvSpPr>
            <a:spLocks noGrp="1"/>
          </p:cNvSpPr>
          <p:nvPr>
            <p:ph sz="half" idx="1"/>
          </p:nvPr>
        </p:nvSpPr>
        <p:spPr>
          <a:xfrm>
            <a:off x="0" y="1447800"/>
            <a:ext cx="6553200" cy="5137666"/>
          </a:xfrm>
        </p:spPr>
        <p:txBody>
          <a:bodyPr/>
          <a:lstStyle/>
          <a:p>
            <a:r>
              <a:rPr lang="en-US" sz="2400" dirty="0" smtClean="0"/>
              <a:t>Response within U.S. (Prior to Paris):</a:t>
            </a:r>
          </a:p>
          <a:p>
            <a:pPr lvl="1"/>
            <a:r>
              <a:rPr lang="en-US" dirty="0" smtClean="0"/>
              <a:t>In </a:t>
            </a:r>
            <a:r>
              <a:rPr lang="en-US" dirty="0"/>
              <a:t>1965 President </a:t>
            </a:r>
            <a:r>
              <a:rPr lang="en-US" dirty="0" smtClean="0"/>
              <a:t>Johnson’s </a:t>
            </a:r>
            <a:r>
              <a:rPr lang="en-US" dirty="0">
                <a:solidFill>
                  <a:srgbClr val="FF0000"/>
                </a:solidFill>
              </a:rPr>
              <a:t>Scientific Advisory Committee Panel on </a:t>
            </a:r>
            <a:r>
              <a:rPr lang="en-US" dirty="0" err="1" smtClean="0">
                <a:solidFill>
                  <a:srgbClr val="FF0000"/>
                </a:solidFill>
              </a:rPr>
              <a:t>Env</a:t>
            </a:r>
            <a:r>
              <a:rPr lang="en-US" dirty="0" smtClean="0">
                <a:solidFill>
                  <a:srgbClr val="FF0000"/>
                </a:solidFill>
              </a:rPr>
              <a:t>  </a:t>
            </a:r>
            <a:r>
              <a:rPr lang="en-US" dirty="0">
                <a:solidFill>
                  <a:srgbClr val="FF0000"/>
                </a:solidFill>
              </a:rPr>
              <a:t>Pollution</a:t>
            </a:r>
            <a:r>
              <a:rPr lang="en-US" dirty="0"/>
              <a:t> </a:t>
            </a:r>
            <a:r>
              <a:rPr lang="en-US" dirty="0" smtClean="0"/>
              <a:t>= unabated </a:t>
            </a:r>
            <a:r>
              <a:rPr lang="en-US" dirty="0"/>
              <a:t>CO2 emissions would, by 2000, alter the </a:t>
            </a:r>
            <a:r>
              <a:rPr lang="en-US" dirty="0" smtClean="0"/>
              <a:t>climate,</a:t>
            </a:r>
          </a:p>
          <a:p>
            <a:pPr lvl="1"/>
            <a:r>
              <a:rPr lang="en-US" dirty="0" smtClean="0"/>
              <a:t>Section </a:t>
            </a:r>
            <a:r>
              <a:rPr lang="en-US" dirty="0"/>
              <a:t>1605(b) of the </a:t>
            </a:r>
            <a:r>
              <a:rPr lang="en-US" dirty="0">
                <a:solidFill>
                  <a:srgbClr val="FF0000"/>
                </a:solidFill>
              </a:rPr>
              <a:t>1992 Energy Policy </a:t>
            </a:r>
            <a:r>
              <a:rPr lang="en-US" dirty="0" smtClean="0">
                <a:solidFill>
                  <a:srgbClr val="FF0000"/>
                </a:solidFill>
              </a:rPr>
              <a:t>Act </a:t>
            </a:r>
            <a:r>
              <a:rPr lang="en-US" dirty="0" smtClean="0"/>
              <a:t> = track </a:t>
            </a:r>
            <a:r>
              <a:rPr lang="en-US" dirty="0"/>
              <a:t>GHG </a:t>
            </a:r>
            <a:r>
              <a:rPr lang="en-US" dirty="0" smtClean="0"/>
              <a:t>emissions</a:t>
            </a:r>
            <a:r>
              <a:rPr lang="en-US" dirty="0"/>
              <a:t> </a:t>
            </a:r>
            <a:r>
              <a:rPr lang="en-US" dirty="0" smtClean="0"/>
              <a:t>and  reporting standards</a:t>
            </a:r>
          </a:p>
          <a:p>
            <a:pPr lvl="1"/>
            <a:r>
              <a:rPr lang="en-US" dirty="0" smtClean="0"/>
              <a:t>Numerous </a:t>
            </a:r>
            <a:r>
              <a:rPr lang="en-US" dirty="0"/>
              <a:t>attempts </a:t>
            </a:r>
            <a:r>
              <a:rPr lang="en-US" dirty="0" smtClean="0"/>
              <a:t>at Federal </a:t>
            </a:r>
            <a:r>
              <a:rPr lang="en-US" dirty="0"/>
              <a:t>legislation</a:t>
            </a:r>
          </a:p>
          <a:p>
            <a:pPr lvl="1"/>
            <a:r>
              <a:rPr lang="en-US" i="1" u="sng" dirty="0" smtClean="0">
                <a:solidFill>
                  <a:srgbClr val="FF0000"/>
                </a:solidFill>
              </a:rPr>
              <a:t>Mass v. EPA</a:t>
            </a:r>
            <a:r>
              <a:rPr lang="en-US" dirty="0" smtClean="0"/>
              <a:t>:  </a:t>
            </a:r>
            <a:r>
              <a:rPr lang="en-US" dirty="0"/>
              <a:t>EPA has authority to regulate </a:t>
            </a:r>
            <a:r>
              <a:rPr lang="en-US" dirty="0" smtClean="0"/>
              <a:t>CO</a:t>
            </a:r>
            <a:r>
              <a:rPr lang="en-US" baseline="-25000" dirty="0" smtClean="0"/>
              <a:t>2</a:t>
            </a:r>
            <a:r>
              <a:rPr lang="en-US" dirty="0" smtClean="0"/>
              <a:t> as pollutants </a:t>
            </a:r>
            <a:r>
              <a:rPr lang="en-US" dirty="0"/>
              <a:t>based on the definition provided in CAA section </a:t>
            </a:r>
            <a:r>
              <a:rPr lang="en-US" dirty="0" smtClean="0"/>
              <a:t>302(g)</a:t>
            </a:r>
            <a:endParaRPr lang="en-US" baseline="-25000" dirty="0"/>
          </a:p>
        </p:txBody>
      </p:sp>
      <p:sp>
        <p:nvSpPr>
          <p:cNvPr id="3" name="Content Placeholder 2"/>
          <p:cNvSpPr>
            <a:spLocks noGrp="1"/>
          </p:cNvSpPr>
          <p:nvPr>
            <p:ph sz="half" idx="2"/>
          </p:nvPr>
        </p:nvSpPr>
        <p:spPr>
          <a:xfrm>
            <a:off x="6323012" y="1219200"/>
            <a:ext cx="5765800" cy="4830763"/>
          </a:xfrm>
        </p:spPr>
        <p:txBody>
          <a:bodyPr/>
          <a:lstStyle/>
          <a:p>
            <a:r>
              <a:rPr lang="en-US" sz="2400" dirty="0">
                <a:solidFill>
                  <a:srgbClr val="FF0000"/>
                </a:solidFill>
              </a:rPr>
              <a:t>Endangerment finding </a:t>
            </a:r>
            <a:r>
              <a:rPr lang="en-US" sz="2400" dirty="0"/>
              <a:t>= 6 GHGs may be </a:t>
            </a:r>
            <a:r>
              <a:rPr lang="en-US" sz="2400" u="sng" dirty="0"/>
              <a:t>reasonably anticipated to endanger public health and welfare</a:t>
            </a:r>
            <a:r>
              <a:rPr lang="en-US" sz="2400" dirty="0"/>
              <a:t>, and </a:t>
            </a:r>
            <a:r>
              <a:rPr lang="en-US" sz="2400" dirty="0" smtClean="0"/>
              <a:t>are </a:t>
            </a:r>
            <a:r>
              <a:rPr lang="en-US" sz="2400" dirty="0"/>
              <a:t>emitted from </a:t>
            </a:r>
            <a:r>
              <a:rPr lang="en-US" sz="2400" dirty="0" smtClean="0"/>
              <a:t>automobiles</a:t>
            </a:r>
            <a:r>
              <a:rPr lang="en-US" sz="2400" dirty="0"/>
              <a:t>, which would allow their regulation under CAA section </a:t>
            </a:r>
            <a:r>
              <a:rPr lang="en-US" sz="2400" dirty="0" smtClean="0"/>
              <a:t>202</a:t>
            </a:r>
          </a:p>
          <a:p>
            <a:r>
              <a:rPr lang="en-US" sz="2400" dirty="0" smtClean="0"/>
              <a:t>Additional Federal Rulemaking and now “rollbacks”</a:t>
            </a:r>
          </a:p>
          <a:p>
            <a:r>
              <a:rPr lang="en-US" sz="2400" dirty="0" smtClean="0"/>
              <a:t>“Red Team/Blue Team”</a:t>
            </a:r>
            <a:endParaRPr lang="en-US" sz="2400" dirty="0"/>
          </a:p>
          <a:p>
            <a:endParaRPr lang="en-US" sz="2000" dirty="0"/>
          </a:p>
        </p:txBody>
      </p:sp>
      <p:sp>
        <p:nvSpPr>
          <p:cNvPr id="5" name="TextBox 4"/>
          <p:cNvSpPr txBox="1"/>
          <p:nvPr/>
        </p:nvSpPr>
        <p:spPr>
          <a:xfrm>
            <a:off x="11125200" y="6400800"/>
            <a:ext cx="533400" cy="369332"/>
          </a:xfrm>
          <a:prstGeom prst="rect">
            <a:avLst/>
          </a:prstGeom>
          <a:noFill/>
        </p:spPr>
        <p:txBody>
          <a:bodyPr wrap="square" rtlCol="0">
            <a:spAutoFit/>
          </a:bodyPr>
          <a:lstStyle/>
          <a:p>
            <a:r>
              <a:rPr lang="en-US" dirty="0">
                <a:solidFill>
                  <a:schemeClr val="bg1"/>
                </a:solidFill>
              </a:rPr>
              <a:t>7</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067800" y="5334015"/>
            <a:ext cx="2971800" cy="142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44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34"/>
            <a:ext cx="10972800" cy="1112839"/>
          </a:xfrm>
        </p:spPr>
        <p:txBody>
          <a:bodyPr>
            <a:normAutofit fontScale="90000"/>
          </a:bodyPr>
          <a:lstStyle/>
          <a:p>
            <a:r>
              <a:rPr lang="en-US" dirty="0" smtClean="0">
                <a:solidFill>
                  <a:srgbClr val="FFFF00"/>
                </a:solidFill>
                <a:effectLst>
                  <a:outerShdw blurRad="38100" dist="38100" dir="2700000" algn="tl">
                    <a:srgbClr val="000000">
                      <a:alpha val="43137"/>
                    </a:srgbClr>
                  </a:outerShdw>
                </a:effectLst>
              </a:rPr>
              <a:t>The Law:  Where Does </a:t>
            </a:r>
            <a:r>
              <a:rPr lang="en-US" dirty="0" smtClean="0">
                <a:solidFill>
                  <a:srgbClr val="00B0F0"/>
                </a:solidFill>
                <a:effectLst>
                  <a:outerShdw blurRad="38100" dist="38100" dir="2700000" algn="tl">
                    <a:srgbClr val="000000">
                      <a:alpha val="43137"/>
                    </a:srgbClr>
                  </a:outerShdw>
                </a:effectLst>
              </a:rPr>
              <a:t/>
            </a:r>
            <a:br>
              <a:rPr lang="en-US" dirty="0" smtClean="0">
                <a:solidFill>
                  <a:srgbClr val="00B0F0"/>
                </a:solidFill>
                <a:effectLst>
                  <a:outerShdw blurRad="38100" dist="38100" dir="2700000" algn="tl">
                    <a:srgbClr val="000000">
                      <a:alpha val="43137"/>
                    </a:srgbClr>
                  </a:outerShdw>
                </a:effectLst>
              </a:rPr>
            </a:br>
            <a:r>
              <a:rPr lang="en-US" dirty="0" smtClean="0">
                <a:solidFill>
                  <a:srgbClr val="00B0F0"/>
                </a:solidFill>
                <a:effectLst>
                  <a:outerShdw blurRad="38100" dist="38100" dir="2700000" algn="tl">
                    <a:srgbClr val="000000">
                      <a:alpha val="43137"/>
                    </a:srgbClr>
                  </a:outerShdw>
                </a:effectLst>
              </a:rPr>
              <a:t>Climate Change Show Up?</a:t>
            </a:r>
            <a:endParaRPr lang="en-US"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5892800" y="1905000"/>
            <a:ext cx="6299200" cy="4953000"/>
          </a:xfrm>
        </p:spPr>
        <p:txBody>
          <a:bodyPr>
            <a:normAutofit fontScale="85000" lnSpcReduction="20000"/>
          </a:bodyPr>
          <a:lstStyle/>
          <a:p>
            <a:r>
              <a:rPr lang="en-US" dirty="0" smtClean="0"/>
              <a:t>“Cap-and-trade” regulation where GHGE’s are capped and allocated through the distribution of “allowances” representing a right to emit. </a:t>
            </a:r>
            <a:endParaRPr lang="en-US" dirty="0"/>
          </a:p>
          <a:p>
            <a:r>
              <a:rPr lang="en-US" dirty="0" smtClean="0"/>
              <a:t>Regulate vehicle standards</a:t>
            </a:r>
          </a:p>
          <a:p>
            <a:r>
              <a:rPr lang="en-US" dirty="0" smtClean="0"/>
              <a:t>Regulate activities (public and private), failing to regulate or regulating too much</a:t>
            </a:r>
          </a:p>
          <a:p>
            <a:r>
              <a:rPr lang="en-US" dirty="0" smtClean="0"/>
              <a:t>Green &amp; Energy Building/Codes (New Mexico case)</a:t>
            </a:r>
          </a:p>
          <a:p>
            <a:r>
              <a:rPr lang="en-US" dirty="0"/>
              <a:t>Protestors and </a:t>
            </a:r>
            <a:r>
              <a:rPr lang="en-US" dirty="0" smtClean="0"/>
              <a:t>scientists</a:t>
            </a:r>
          </a:p>
          <a:p>
            <a:r>
              <a:rPr lang="en-US" dirty="0" smtClean="0"/>
              <a:t>Failure to consider climate in permits</a:t>
            </a:r>
            <a:endParaRPr lang="en-US" dirty="0"/>
          </a:p>
          <a:p>
            <a:r>
              <a:rPr lang="en-US" dirty="0" smtClean="0">
                <a:solidFill>
                  <a:srgbClr val="E57C23"/>
                </a:solidFill>
              </a:rPr>
              <a:t>Money damages and common law claims</a:t>
            </a:r>
          </a:p>
          <a:p>
            <a:r>
              <a:rPr lang="en-US" dirty="0" smtClean="0">
                <a:solidFill>
                  <a:srgbClr val="E57C23"/>
                </a:solidFill>
              </a:rPr>
              <a:t>Protect my future</a:t>
            </a:r>
          </a:p>
          <a:p>
            <a:endParaRPr lang="en-US" dirty="0" smtClean="0"/>
          </a:p>
        </p:txBody>
      </p:sp>
      <p:sp>
        <p:nvSpPr>
          <p:cNvPr id="4" name="Content Placeholder 3"/>
          <p:cNvSpPr>
            <a:spLocks noGrp="1"/>
          </p:cNvSpPr>
          <p:nvPr>
            <p:ph sz="half" idx="2"/>
          </p:nvPr>
        </p:nvSpPr>
        <p:spPr>
          <a:xfrm>
            <a:off x="508000" y="1981201"/>
            <a:ext cx="5384800" cy="4525963"/>
          </a:xfrm>
        </p:spPr>
        <p:txBody>
          <a:bodyPr>
            <a:normAutofit fontScale="85000" lnSpcReduction="20000"/>
          </a:bodyPr>
          <a:lstStyle/>
          <a:p>
            <a:r>
              <a:rPr lang="en-US" dirty="0" smtClean="0"/>
              <a:t>ESA</a:t>
            </a:r>
          </a:p>
          <a:p>
            <a:r>
              <a:rPr lang="en-US" dirty="0" smtClean="0"/>
              <a:t>NEPA</a:t>
            </a:r>
          </a:p>
          <a:p>
            <a:r>
              <a:rPr lang="en-US" dirty="0" smtClean="0"/>
              <a:t>CAA</a:t>
            </a:r>
          </a:p>
          <a:p>
            <a:r>
              <a:rPr lang="en-US" dirty="0" smtClean="0"/>
              <a:t>CWA</a:t>
            </a:r>
          </a:p>
          <a:p>
            <a:r>
              <a:rPr lang="en-US" dirty="0" smtClean="0"/>
              <a:t>MMPA</a:t>
            </a:r>
          </a:p>
          <a:p>
            <a:r>
              <a:rPr lang="en-US" dirty="0" smtClean="0"/>
              <a:t>FOIA/1</a:t>
            </a:r>
            <a:r>
              <a:rPr lang="en-US" baseline="30000" dirty="0" smtClean="0"/>
              <a:t>st</a:t>
            </a:r>
            <a:r>
              <a:rPr lang="en-US" dirty="0" smtClean="0"/>
              <a:t> Amendment</a:t>
            </a:r>
          </a:p>
          <a:p>
            <a:r>
              <a:rPr lang="en-US" dirty="0" smtClean="0"/>
              <a:t>Energy Policy Act</a:t>
            </a:r>
          </a:p>
          <a:p>
            <a:r>
              <a:rPr lang="en-US" dirty="0" smtClean="0"/>
              <a:t>Global Climate Change Research Act</a:t>
            </a:r>
          </a:p>
          <a:p>
            <a:r>
              <a:rPr lang="en-US" dirty="0" smtClean="0"/>
              <a:t>Corporate Reporting/Securities Disclosure</a:t>
            </a:r>
          </a:p>
          <a:p>
            <a:r>
              <a:rPr lang="en-US" dirty="0" smtClean="0"/>
              <a:t>FTC</a:t>
            </a:r>
          </a:p>
          <a:p>
            <a:endParaRPr lang="en-US" dirty="0"/>
          </a:p>
        </p:txBody>
      </p:sp>
      <p:sp>
        <p:nvSpPr>
          <p:cNvPr id="5" name="TextBox 4"/>
          <p:cNvSpPr txBox="1"/>
          <p:nvPr/>
        </p:nvSpPr>
        <p:spPr>
          <a:xfrm>
            <a:off x="2302933" y="2337634"/>
            <a:ext cx="8432800" cy="2846929"/>
          </a:xfrm>
          <a:prstGeom prst="rect">
            <a:avLst/>
          </a:prstGeom>
          <a:solidFill>
            <a:schemeClr val="tx2">
              <a:lumMod val="90000"/>
            </a:schemeClr>
          </a:solidFill>
          <a:ln>
            <a:solidFill>
              <a:schemeClr val="bg1">
                <a:lumMod val="60000"/>
                <a:lumOff val="40000"/>
              </a:schemeClr>
            </a:solidFill>
          </a:ln>
          <a:effectLst>
            <a:outerShdw blurRad="50800" dist="38100" dir="2700000" algn="tl" rotWithShape="0">
              <a:prstClr val="black">
                <a:alpha val="40000"/>
              </a:prstClr>
            </a:outerShdw>
          </a:effectLst>
        </p:spPr>
        <p:txBody>
          <a:bodyPr wrap="square" lIns="121917" tIns="60958" rIns="121917" bIns="60958" rtlCol="0">
            <a:spAutoFit/>
          </a:bodyPr>
          <a:lstStyle/>
          <a:p>
            <a:pPr algn="ctr"/>
            <a:r>
              <a:rPr lang="en-US" sz="5900" b="1" dirty="0" smtClean="0">
                <a:solidFill>
                  <a:srgbClr val="FF0000"/>
                </a:solidFill>
                <a:effectLst>
                  <a:outerShdw blurRad="38100" dist="38100" dir="2700000" algn="tl">
                    <a:srgbClr val="000000">
                      <a:alpha val="43137"/>
                    </a:srgbClr>
                  </a:outerShdw>
                </a:effectLst>
              </a:rPr>
              <a:t>785 </a:t>
            </a:r>
            <a:r>
              <a:rPr lang="en-US" sz="5900" b="1" dirty="0">
                <a:solidFill>
                  <a:srgbClr val="FF0000"/>
                </a:solidFill>
                <a:effectLst>
                  <a:outerShdw blurRad="38100" dist="38100" dir="2700000" algn="tl">
                    <a:srgbClr val="000000">
                      <a:alpha val="43137"/>
                    </a:srgbClr>
                  </a:outerShdw>
                </a:effectLst>
              </a:rPr>
              <a:t>total cases as of</a:t>
            </a:r>
          </a:p>
          <a:p>
            <a:pPr algn="ctr"/>
            <a:r>
              <a:rPr lang="en-US" sz="5900" b="1" dirty="0" smtClean="0">
                <a:solidFill>
                  <a:srgbClr val="FF0000"/>
                </a:solidFill>
                <a:effectLst>
                  <a:outerShdw blurRad="38100" dist="38100" dir="2700000" algn="tl">
                    <a:srgbClr val="000000">
                      <a:alpha val="43137"/>
                    </a:srgbClr>
                  </a:outerShdw>
                </a:effectLst>
              </a:rPr>
              <a:t>June 2017 and its growing</a:t>
            </a:r>
            <a:endParaRPr lang="en-US" sz="5900" b="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11125200" y="6350000"/>
            <a:ext cx="1066800" cy="307777"/>
          </a:xfrm>
          <a:prstGeom prst="rect">
            <a:avLst/>
          </a:prstGeom>
          <a:noFill/>
        </p:spPr>
        <p:txBody>
          <a:bodyPr wrap="square" rtlCol="0">
            <a:spAutoFit/>
          </a:bodyPr>
          <a:lstStyle/>
          <a:p>
            <a:r>
              <a:rPr lang="en-US" sz="1400" dirty="0">
                <a:solidFill>
                  <a:schemeClr val="bg1"/>
                </a:solidFill>
              </a:rPr>
              <a:t>8</a:t>
            </a:r>
          </a:p>
        </p:txBody>
      </p:sp>
    </p:spTree>
    <p:extLst>
      <p:ext uri="{BB962C8B-B14F-4D97-AF65-F5344CB8AC3E}">
        <p14:creationId xmlns:p14="http://schemas.microsoft.com/office/powerpoint/2010/main" val="75175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6" end="6"/>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7" end="7"/>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3825" y="-228600"/>
            <a:ext cx="11839575" cy="170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23825" y="1220689"/>
            <a:ext cx="11801836" cy="549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125200" y="6412448"/>
            <a:ext cx="838200" cy="307777"/>
          </a:xfrm>
          <a:prstGeom prst="rect">
            <a:avLst/>
          </a:prstGeom>
          <a:noFill/>
        </p:spPr>
        <p:txBody>
          <a:bodyPr wrap="square" rtlCol="0">
            <a:spAutoFit/>
          </a:bodyPr>
          <a:lstStyle/>
          <a:p>
            <a:r>
              <a:rPr lang="en-US" sz="1400" dirty="0" smtClean="0">
                <a:solidFill>
                  <a:schemeClr val="bg1"/>
                </a:solidFill>
              </a:rPr>
              <a:t>9</a:t>
            </a:r>
            <a:endParaRPr lang="en-US" sz="1400" dirty="0">
              <a:solidFill>
                <a:schemeClr val="bg1"/>
              </a:solidFill>
            </a:endParaRPr>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57400" y="206375"/>
            <a:ext cx="7467599" cy="665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eform 6"/>
          <p:cNvSpPr/>
          <p:nvPr/>
        </p:nvSpPr>
        <p:spPr>
          <a:xfrm>
            <a:off x="5486399" y="3276600"/>
            <a:ext cx="4190999" cy="2667000"/>
          </a:xfrm>
          <a:custGeom>
            <a:avLst/>
            <a:gdLst>
              <a:gd name="connsiteX0" fmla="*/ 0 w 3352800"/>
              <a:gd name="connsiteY0" fmla="*/ 0 h 2449302"/>
              <a:gd name="connsiteX1" fmla="*/ 43543 w 3352800"/>
              <a:gd name="connsiteY1" fmla="*/ 54428 h 2449302"/>
              <a:gd name="connsiteX2" fmla="*/ 76200 w 3352800"/>
              <a:gd name="connsiteY2" fmla="*/ 65314 h 2449302"/>
              <a:gd name="connsiteX3" fmla="*/ 97972 w 3352800"/>
              <a:gd name="connsiteY3" fmla="*/ 97971 h 2449302"/>
              <a:gd name="connsiteX4" fmla="*/ 130629 w 3352800"/>
              <a:gd name="connsiteY4" fmla="*/ 119743 h 2449302"/>
              <a:gd name="connsiteX5" fmla="*/ 174172 w 3352800"/>
              <a:gd name="connsiteY5" fmla="*/ 174171 h 2449302"/>
              <a:gd name="connsiteX6" fmla="*/ 239486 w 3352800"/>
              <a:gd name="connsiteY6" fmla="*/ 217714 h 2449302"/>
              <a:gd name="connsiteX7" fmla="*/ 293915 w 3352800"/>
              <a:gd name="connsiteY7" fmla="*/ 272143 h 2449302"/>
              <a:gd name="connsiteX8" fmla="*/ 359229 w 3352800"/>
              <a:gd name="connsiteY8" fmla="*/ 315685 h 2449302"/>
              <a:gd name="connsiteX9" fmla="*/ 435429 w 3352800"/>
              <a:gd name="connsiteY9" fmla="*/ 370114 h 2449302"/>
              <a:gd name="connsiteX10" fmla="*/ 457200 w 3352800"/>
              <a:gd name="connsiteY10" fmla="*/ 402771 h 2449302"/>
              <a:gd name="connsiteX11" fmla="*/ 478972 w 3352800"/>
              <a:gd name="connsiteY11" fmla="*/ 424543 h 2449302"/>
              <a:gd name="connsiteX12" fmla="*/ 511629 w 3352800"/>
              <a:gd name="connsiteY12" fmla="*/ 489857 h 2449302"/>
              <a:gd name="connsiteX13" fmla="*/ 544286 w 3352800"/>
              <a:gd name="connsiteY13" fmla="*/ 500743 h 2449302"/>
              <a:gd name="connsiteX14" fmla="*/ 598715 w 3352800"/>
              <a:gd name="connsiteY14" fmla="*/ 544285 h 2449302"/>
              <a:gd name="connsiteX15" fmla="*/ 620486 w 3352800"/>
              <a:gd name="connsiteY15" fmla="*/ 566057 h 2449302"/>
              <a:gd name="connsiteX16" fmla="*/ 653143 w 3352800"/>
              <a:gd name="connsiteY16" fmla="*/ 587828 h 2449302"/>
              <a:gd name="connsiteX17" fmla="*/ 674915 w 3352800"/>
              <a:gd name="connsiteY17" fmla="*/ 609600 h 2449302"/>
              <a:gd name="connsiteX18" fmla="*/ 707572 w 3352800"/>
              <a:gd name="connsiteY18" fmla="*/ 620485 h 2449302"/>
              <a:gd name="connsiteX19" fmla="*/ 794657 w 3352800"/>
              <a:gd name="connsiteY19" fmla="*/ 685800 h 2449302"/>
              <a:gd name="connsiteX20" fmla="*/ 816429 w 3352800"/>
              <a:gd name="connsiteY20" fmla="*/ 751114 h 2449302"/>
              <a:gd name="connsiteX21" fmla="*/ 827315 w 3352800"/>
              <a:gd name="connsiteY21" fmla="*/ 783771 h 2449302"/>
              <a:gd name="connsiteX22" fmla="*/ 838200 w 3352800"/>
              <a:gd name="connsiteY22" fmla="*/ 849085 h 2449302"/>
              <a:gd name="connsiteX23" fmla="*/ 936172 w 3352800"/>
              <a:gd name="connsiteY23" fmla="*/ 870857 h 2449302"/>
              <a:gd name="connsiteX24" fmla="*/ 990600 w 3352800"/>
              <a:gd name="connsiteY24" fmla="*/ 914400 h 2449302"/>
              <a:gd name="connsiteX25" fmla="*/ 1023257 w 3352800"/>
              <a:gd name="connsiteY25" fmla="*/ 925285 h 2449302"/>
              <a:gd name="connsiteX26" fmla="*/ 1045029 w 3352800"/>
              <a:gd name="connsiteY26" fmla="*/ 947057 h 2449302"/>
              <a:gd name="connsiteX27" fmla="*/ 1066800 w 3352800"/>
              <a:gd name="connsiteY27" fmla="*/ 979714 h 2449302"/>
              <a:gd name="connsiteX28" fmla="*/ 1132115 w 3352800"/>
              <a:gd name="connsiteY28" fmla="*/ 1001485 h 2449302"/>
              <a:gd name="connsiteX29" fmla="*/ 1164772 w 3352800"/>
              <a:gd name="connsiteY29" fmla="*/ 1034143 h 2449302"/>
              <a:gd name="connsiteX30" fmla="*/ 1230086 w 3352800"/>
              <a:gd name="connsiteY30" fmla="*/ 1077685 h 2449302"/>
              <a:gd name="connsiteX31" fmla="*/ 1262743 w 3352800"/>
              <a:gd name="connsiteY31" fmla="*/ 1143000 h 2449302"/>
              <a:gd name="connsiteX32" fmla="*/ 1306286 w 3352800"/>
              <a:gd name="connsiteY32" fmla="*/ 1186543 h 2449302"/>
              <a:gd name="connsiteX33" fmla="*/ 1360715 w 3352800"/>
              <a:gd name="connsiteY33" fmla="*/ 1230085 h 2449302"/>
              <a:gd name="connsiteX34" fmla="*/ 1371600 w 3352800"/>
              <a:gd name="connsiteY34" fmla="*/ 1262743 h 2449302"/>
              <a:gd name="connsiteX35" fmla="*/ 1349829 w 3352800"/>
              <a:gd name="connsiteY35" fmla="*/ 1240971 h 2449302"/>
              <a:gd name="connsiteX36" fmla="*/ 1382486 w 3352800"/>
              <a:gd name="connsiteY36" fmla="*/ 1251857 h 2449302"/>
              <a:gd name="connsiteX37" fmla="*/ 1469572 w 3352800"/>
              <a:gd name="connsiteY37" fmla="*/ 1317171 h 2449302"/>
              <a:gd name="connsiteX38" fmla="*/ 1524000 w 3352800"/>
              <a:gd name="connsiteY38" fmla="*/ 1349828 h 2449302"/>
              <a:gd name="connsiteX39" fmla="*/ 1545772 w 3352800"/>
              <a:gd name="connsiteY39" fmla="*/ 1371600 h 2449302"/>
              <a:gd name="connsiteX40" fmla="*/ 1611086 w 3352800"/>
              <a:gd name="connsiteY40" fmla="*/ 1393371 h 2449302"/>
              <a:gd name="connsiteX41" fmla="*/ 1632857 w 3352800"/>
              <a:gd name="connsiteY41" fmla="*/ 1415143 h 2449302"/>
              <a:gd name="connsiteX42" fmla="*/ 1676400 w 3352800"/>
              <a:gd name="connsiteY42" fmla="*/ 1480457 h 2449302"/>
              <a:gd name="connsiteX43" fmla="*/ 1719943 w 3352800"/>
              <a:gd name="connsiteY43" fmla="*/ 1524000 h 2449302"/>
              <a:gd name="connsiteX44" fmla="*/ 1741715 w 3352800"/>
              <a:gd name="connsiteY44" fmla="*/ 1545771 h 2449302"/>
              <a:gd name="connsiteX45" fmla="*/ 1763486 w 3352800"/>
              <a:gd name="connsiteY45" fmla="*/ 1578428 h 2449302"/>
              <a:gd name="connsiteX46" fmla="*/ 1807029 w 3352800"/>
              <a:gd name="connsiteY46" fmla="*/ 1621971 h 2449302"/>
              <a:gd name="connsiteX47" fmla="*/ 1828800 w 3352800"/>
              <a:gd name="connsiteY47" fmla="*/ 1643743 h 2449302"/>
              <a:gd name="connsiteX48" fmla="*/ 1883229 w 3352800"/>
              <a:gd name="connsiteY48" fmla="*/ 1687285 h 2449302"/>
              <a:gd name="connsiteX49" fmla="*/ 1905000 w 3352800"/>
              <a:gd name="connsiteY49" fmla="*/ 1709057 h 2449302"/>
              <a:gd name="connsiteX50" fmla="*/ 1970315 w 3352800"/>
              <a:gd name="connsiteY50" fmla="*/ 1730828 h 2449302"/>
              <a:gd name="connsiteX51" fmla="*/ 2057400 w 3352800"/>
              <a:gd name="connsiteY51" fmla="*/ 1774371 h 2449302"/>
              <a:gd name="connsiteX52" fmla="*/ 2090057 w 3352800"/>
              <a:gd name="connsiteY52" fmla="*/ 1785257 h 2449302"/>
              <a:gd name="connsiteX53" fmla="*/ 2111829 w 3352800"/>
              <a:gd name="connsiteY53" fmla="*/ 1807028 h 2449302"/>
              <a:gd name="connsiteX54" fmla="*/ 2177143 w 3352800"/>
              <a:gd name="connsiteY54" fmla="*/ 1828800 h 2449302"/>
              <a:gd name="connsiteX55" fmla="*/ 2209800 w 3352800"/>
              <a:gd name="connsiteY55" fmla="*/ 1839685 h 2449302"/>
              <a:gd name="connsiteX56" fmla="*/ 2253343 w 3352800"/>
              <a:gd name="connsiteY56" fmla="*/ 1850571 h 2449302"/>
              <a:gd name="connsiteX57" fmla="*/ 2351315 w 3352800"/>
              <a:gd name="connsiteY57" fmla="*/ 1894114 h 2449302"/>
              <a:gd name="connsiteX58" fmla="*/ 2373086 w 3352800"/>
              <a:gd name="connsiteY58" fmla="*/ 1926771 h 2449302"/>
              <a:gd name="connsiteX59" fmla="*/ 2449286 w 3352800"/>
              <a:gd name="connsiteY59" fmla="*/ 1970314 h 2449302"/>
              <a:gd name="connsiteX60" fmla="*/ 2481943 w 3352800"/>
              <a:gd name="connsiteY60" fmla="*/ 1992085 h 2449302"/>
              <a:gd name="connsiteX61" fmla="*/ 2558143 w 3352800"/>
              <a:gd name="connsiteY61" fmla="*/ 2013857 h 2449302"/>
              <a:gd name="connsiteX62" fmla="*/ 2656115 w 3352800"/>
              <a:gd name="connsiteY62" fmla="*/ 2057400 h 2449302"/>
              <a:gd name="connsiteX63" fmla="*/ 2688772 w 3352800"/>
              <a:gd name="connsiteY63" fmla="*/ 2068285 h 2449302"/>
              <a:gd name="connsiteX64" fmla="*/ 2710543 w 3352800"/>
              <a:gd name="connsiteY64" fmla="*/ 2090057 h 2449302"/>
              <a:gd name="connsiteX65" fmla="*/ 2819400 w 3352800"/>
              <a:gd name="connsiteY65" fmla="*/ 2122714 h 2449302"/>
              <a:gd name="connsiteX66" fmla="*/ 2906486 w 3352800"/>
              <a:gd name="connsiteY66" fmla="*/ 2155371 h 2449302"/>
              <a:gd name="connsiteX67" fmla="*/ 2982686 w 3352800"/>
              <a:gd name="connsiteY67" fmla="*/ 2242457 h 2449302"/>
              <a:gd name="connsiteX68" fmla="*/ 3015343 w 3352800"/>
              <a:gd name="connsiteY68" fmla="*/ 2253343 h 2449302"/>
              <a:gd name="connsiteX69" fmla="*/ 3069772 w 3352800"/>
              <a:gd name="connsiteY69" fmla="*/ 2296885 h 2449302"/>
              <a:gd name="connsiteX70" fmla="*/ 3135086 w 3352800"/>
              <a:gd name="connsiteY70" fmla="*/ 2318657 h 2449302"/>
              <a:gd name="connsiteX71" fmla="*/ 3167743 w 3352800"/>
              <a:gd name="connsiteY71" fmla="*/ 2329543 h 2449302"/>
              <a:gd name="connsiteX72" fmla="*/ 3200400 w 3352800"/>
              <a:gd name="connsiteY72" fmla="*/ 2351314 h 2449302"/>
              <a:gd name="connsiteX73" fmla="*/ 3222172 w 3352800"/>
              <a:gd name="connsiteY73" fmla="*/ 2373085 h 2449302"/>
              <a:gd name="connsiteX74" fmla="*/ 3287486 w 3352800"/>
              <a:gd name="connsiteY74" fmla="*/ 2394857 h 2449302"/>
              <a:gd name="connsiteX75" fmla="*/ 3352800 w 3352800"/>
              <a:gd name="connsiteY75" fmla="*/ 2449285 h 244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2800" h="2449302">
                <a:moveTo>
                  <a:pt x="0" y="0"/>
                </a:moveTo>
                <a:cubicBezTo>
                  <a:pt x="14514" y="18143"/>
                  <a:pt x="25902" y="39308"/>
                  <a:pt x="43543" y="54428"/>
                </a:cubicBezTo>
                <a:cubicBezTo>
                  <a:pt x="52255" y="61896"/>
                  <a:pt x="67240" y="58146"/>
                  <a:pt x="76200" y="65314"/>
                </a:cubicBezTo>
                <a:cubicBezTo>
                  <a:pt x="86416" y="73487"/>
                  <a:pt x="88721" y="88720"/>
                  <a:pt x="97972" y="97971"/>
                </a:cubicBezTo>
                <a:cubicBezTo>
                  <a:pt x="107223" y="107222"/>
                  <a:pt x="119743" y="112486"/>
                  <a:pt x="130629" y="119743"/>
                </a:cubicBezTo>
                <a:cubicBezTo>
                  <a:pt x="144913" y="141170"/>
                  <a:pt x="153488" y="158658"/>
                  <a:pt x="174172" y="174171"/>
                </a:cubicBezTo>
                <a:cubicBezTo>
                  <a:pt x="195105" y="189870"/>
                  <a:pt x="220984" y="199212"/>
                  <a:pt x="239486" y="217714"/>
                </a:cubicBezTo>
                <a:cubicBezTo>
                  <a:pt x="257629" y="235857"/>
                  <a:pt x="272566" y="257911"/>
                  <a:pt x="293915" y="272143"/>
                </a:cubicBezTo>
                <a:cubicBezTo>
                  <a:pt x="315686" y="286657"/>
                  <a:pt x="340727" y="297183"/>
                  <a:pt x="359229" y="315685"/>
                </a:cubicBezTo>
                <a:cubicBezTo>
                  <a:pt x="410886" y="367342"/>
                  <a:pt x="383299" y="352737"/>
                  <a:pt x="435429" y="370114"/>
                </a:cubicBezTo>
                <a:cubicBezTo>
                  <a:pt x="442686" y="381000"/>
                  <a:pt x="449027" y="392555"/>
                  <a:pt x="457200" y="402771"/>
                </a:cubicBezTo>
                <a:cubicBezTo>
                  <a:pt x="463611" y="410785"/>
                  <a:pt x="473692" y="415742"/>
                  <a:pt x="478972" y="424543"/>
                </a:cubicBezTo>
                <a:cubicBezTo>
                  <a:pt x="497177" y="454885"/>
                  <a:pt x="479863" y="464444"/>
                  <a:pt x="511629" y="489857"/>
                </a:cubicBezTo>
                <a:cubicBezTo>
                  <a:pt x="520589" y="497025"/>
                  <a:pt x="533400" y="497114"/>
                  <a:pt x="544286" y="500743"/>
                </a:cubicBezTo>
                <a:cubicBezTo>
                  <a:pt x="587648" y="565787"/>
                  <a:pt x="540291" y="509231"/>
                  <a:pt x="598715" y="544285"/>
                </a:cubicBezTo>
                <a:cubicBezTo>
                  <a:pt x="607516" y="549565"/>
                  <a:pt x="612472" y="559646"/>
                  <a:pt x="620486" y="566057"/>
                </a:cubicBezTo>
                <a:cubicBezTo>
                  <a:pt x="630702" y="574230"/>
                  <a:pt x="642927" y="579655"/>
                  <a:pt x="653143" y="587828"/>
                </a:cubicBezTo>
                <a:cubicBezTo>
                  <a:pt x="661157" y="594239"/>
                  <a:pt x="666114" y="604320"/>
                  <a:pt x="674915" y="609600"/>
                </a:cubicBezTo>
                <a:cubicBezTo>
                  <a:pt x="684754" y="615503"/>
                  <a:pt x="696686" y="616857"/>
                  <a:pt x="707572" y="620485"/>
                </a:cubicBezTo>
                <a:cubicBezTo>
                  <a:pt x="781425" y="669721"/>
                  <a:pt x="754384" y="645525"/>
                  <a:pt x="794657" y="685800"/>
                </a:cubicBezTo>
                <a:lnTo>
                  <a:pt x="816429" y="751114"/>
                </a:lnTo>
                <a:lnTo>
                  <a:pt x="827315" y="783771"/>
                </a:lnTo>
                <a:cubicBezTo>
                  <a:pt x="830943" y="805542"/>
                  <a:pt x="820965" y="835297"/>
                  <a:pt x="838200" y="849085"/>
                </a:cubicBezTo>
                <a:cubicBezTo>
                  <a:pt x="864323" y="869984"/>
                  <a:pt x="904435" y="860278"/>
                  <a:pt x="936172" y="870857"/>
                </a:cubicBezTo>
                <a:cubicBezTo>
                  <a:pt x="985198" y="887199"/>
                  <a:pt x="953436" y="892102"/>
                  <a:pt x="990600" y="914400"/>
                </a:cubicBezTo>
                <a:cubicBezTo>
                  <a:pt x="1000439" y="920304"/>
                  <a:pt x="1012371" y="921657"/>
                  <a:pt x="1023257" y="925285"/>
                </a:cubicBezTo>
                <a:cubicBezTo>
                  <a:pt x="1030514" y="932542"/>
                  <a:pt x="1038618" y="939043"/>
                  <a:pt x="1045029" y="947057"/>
                </a:cubicBezTo>
                <a:cubicBezTo>
                  <a:pt x="1053202" y="957273"/>
                  <a:pt x="1055706" y="972780"/>
                  <a:pt x="1066800" y="979714"/>
                </a:cubicBezTo>
                <a:cubicBezTo>
                  <a:pt x="1086261" y="991877"/>
                  <a:pt x="1132115" y="1001485"/>
                  <a:pt x="1132115" y="1001485"/>
                </a:cubicBezTo>
                <a:cubicBezTo>
                  <a:pt x="1143001" y="1012371"/>
                  <a:pt x="1152620" y="1024691"/>
                  <a:pt x="1164772" y="1034143"/>
                </a:cubicBezTo>
                <a:cubicBezTo>
                  <a:pt x="1185426" y="1050207"/>
                  <a:pt x="1230086" y="1077685"/>
                  <a:pt x="1230086" y="1077685"/>
                </a:cubicBezTo>
                <a:cubicBezTo>
                  <a:pt x="1240622" y="1109293"/>
                  <a:pt x="1239723" y="1116143"/>
                  <a:pt x="1262743" y="1143000"/>
                </a:cubicBezTo>
                <a:cubicBezTo>
                  <a:pt x="1276101" y="1158585"/>
                  <a:pt x="1294900" y="1169464"/>
                  <a:pt x="1306286" y="1186543"/>
                </a:cubicBezTo>
                <a:cubicBezTo>
                  <a:pt x="1334422" y="1228748"/>
                  <a:pt x="1315645" y="1215063"/>
                  <a:pt x="1360715" y="1230085"/>
                </a:cubicBezTo>
                <a:cubicBezTo>
                  <a:pt x="1364343" y="1240971"/>
                  <a:pt x="1379714" y="1254629"/>
                  <a:pt x="1371600" y="1262743"/>
                </a:cubicBezTo>
                <a:cubicBezTo>
                  <a:pt x="1364343" y="1270000"/>
                  <a:pt x="1342572" y="1248228"/>
                  <a:pt x="1349829" y="1240971"/>
                </a:cubicBezTo>
                <a:cubicBezTo>
                  <a:pt x="1357943" y="1232857"/>
                  <a:pt x="1371600" y="1248228"/>
                  <a:pt x="1382486" y="1251857"/>
                </a:cubicBezTo>
                <a:cubicBezTo>
                  <a:pt x="1445029" y="1314399"/>
                  <a:pt x="1412574" y="1298171"/>
                  <a:pt x="1469572" y="1317171"/>
                </a:cubicBezTo>
                <a:cubicBezTo>
                  <a:pt x="1524733" y="1372335"/>
                  <a:pt x="1453346" y="1307436"/>
                  <a:pt x="1524000" y="1349828"/>
                </a:cubicBezTo>
                <a:cubicBezTo>
                  <a:pt x="1532801" y="1355108"/>
                  <a:pt x="1536592" y="1367010"/>
                  <a:pt x="1545772" y="1371600"/>
                </a:cubicBezTo>
                <a:cubicBezTo>
                  <a:pt x="1566298" y="1381863"/>
                  <a:pt x="1611086" y="1393371"/>
                  <a:pt x="1611086" y="1393371"/>
                </a:cubicBezTo>
                <a:cubicBezTo>
                  <a:pt x="1618343" y="1400628"/>
                  <a:pt x="1626699" y="1406932"/>
                  <a:pt x="1632857" y="1415143"/>
                </a:cubicBezTo>
                <a:cubicBezTo>
                  <a:pt x="1648556" y="1436076"/>
                  <a:pt x="1657898" y="1461955"/>
                  <a:pt x="1676400" y="1480457"/>
                </a:cubicBezTo>
                <a:lnTo>
                  <a:pt x="1719943" y="1524000"/>
                </a:lnTo>
                <a:cubicBezTo>
                  <a:pt x="1727200" y="1531257"/>
                  <a:pt x="1736022" y="1537231"/>
                  <a:pt x="1741715" y="1545771"/>
                </a:cubicBezTo>
                <a:cubicBezTo>
                  <a:pt x="1748972" y="1556657"/>
                  <a:pt x="1754972" y="1568495"/>
                  <a:pt x="1763486" y="1578428"/>
                </a:cubicBezTo>
                <a:cubicBezTo>
                  <a:pt x="1776844" y="1594013"/>
                  <a:pt x="1792515" y="1607457"/>
                  <a:pt x="1807029" y="1621971"/>
                </a:cubicBezTo>
                <a:lnTo>
                  <a:pt x="1828800" y="1643743"/>
                </a:lnTo>
                <a:cubicBezTo>
                  <a:pt x="1881366" y="1696309"/>
                  <a:pt x="1814571" y="1632358"/>
                  <a:pt x="1883229" y="1687285"/>
                </a:cubicBezTo>
                <a:cubicBezTo>
                  <a:pt x="1891243" y="1693696"/>
                  <a:pt x="1895820" y="1704467"/>
                  <a:pt x="1905000" y="1709057"/>
                </a:cubicBezTo>
                <a:cubicBezTo>
                  <a:pt x="1925526" y="1719320"/>
                  <a:pt x="1970315" y="1730828"/>
                  <a:pt x="1970315" y="1730828"/>
                </a:cubicBezTo>
                <a:cubicBezTo>
                  <a:pt x="2008313" y="1768828"/>
                  <a:pt x="1982349" y="1749354"/>
                  <a:pt x="2057400" y="1774371"/>
                </a:cubicBezTo>
                <a:lnTo>
                  <a:pt x="2090057" y="1785257"/>
                </a:lnTo>
                <a:cubicBezTo>
                  <a:pt x="2097314" y="1792514"/>
                  <a:pt x="2102649" y="1802438"/>
                  <a:pt x="2111829" y="1807028"/>
                </a:cubicBezTo>
                <a:cubicBezTo>
                  <a:pt x="2132355" y="1817291"/>
                  <a:pt x="2155372" y="1821543"/>
                  <a:pt x="2177143" y="1828800"/>
                </a:cubicBezTo>
                <a:cubicBezTo>
                  <a:pt x="2188029" y="1832429"/>
                  <a:pt x="2198668" y="1836902"/>
                  <a:pt x="2209800" y="1839685"/>
                </a:cubicBezTo>
                <a:cubicBezTo>
                  <a:pt x="2224314" y="1843314"/>
                  <a:pt x="2239150" y="1845840"/>
                  <a:pt x="2253343" y="1850571"/>
                </a:cubicBezTo>
                <a:cubicBezTo>
                  <a:pt x="2295037" y="1864469"/>
                  <a:pt x="2313382" y="1875148"/>
                  <a:pt x="2351315" y="1894114"/>
                </a:cubicBezTo>
                <a:cubicBezTo>
                  <a:pt x="2358572" y="1905000"/>
                  <a:pt x="2363835" y="1917520"/>
                  <a:pt x="2373086" y="1926771"/>
                </a:cubicBezTo>
                <a:cubicBezTo>
                  <a:pt x="2390769" y="1944454"/>
                  <a:pt x="2429361" y="1958928"/>
                  <a:pt x="2449286" y="1970314"/>
                </a:cubicBezTo>
                <a:cubicBezTo>
                  <a:pt x="2460645" y="1976805"/>
                  <a:pt x="2470241" y="1986234"/>
                  <a:pt x="2481943" y="1992085"/>
                </a:cubicBezTo>
                <a:cubicBezTo>
                  <a:pt x="2497561" y="1999894"/>
                  <a:pt x="2544190" y="2010369"/>
                  <a:pt x="2558143" y="2013857"/>
                </a:cubicBezTo>
                <a:cubicBezTo>
                  <a:pt x="2609894" y="2048357"/>
                  <a:pt x="2578390" y="2031492"/>
                  <a:pt x="2656115" y="2057400"/>
                </a:cubicBezTo>
                <a:lnTo>
                  <a:pt x="2688772" y="2068285"/>
                </a:lnTo>
                <a:cubicBezTo>
                  <a:pt x="2696029" y="2075542"/>
                  <a:pt x="2701363" y="2085467"/>
                  <a:pt x="2710543" y="2090057"/>
                </a:cubicBezTo>
                <a:cubicBezTo>
                  <a:pt x="2771398" y="2120486"/>
                  <a:pt x="2747487" y="2074773"/>
                  <a:pt x="2819400" y="2122714"/>
                </a:cubicBezTo>
                <a:cubicBezTo>
                  <a:pt x="2867452" y="2154748"/>
                  <a:pt x="2839228" y="2141919"/>
                  <a:pt x="2906486" y="2155371"/>
                </a:cubicBezTo>
                <a:cubicBezTo>
                  <a:pt x="2923936" y="2181546"/>
                  <a:pt x="2955394" y="2233359"/>
                  <a:pt x="2982686" y="2242457"/>
                </a:cubicBezTo>
                <a:lnTo>
                  <a:pt x="3015343" y="2253343"/>
                </a:lnTo>
                <a:cubicBezTo>
                  <a:pt x="3033439" y="2271438"/>
                  <a:pt x="3045055" y="2285899"/>
                  <a:pt x="3069772" y="2296885"/>
                </a:cubicBezTo>
                <a:cubicBezTo>
                  <a:pt x="3090743" y="2306206"/>
                  <a:pt x="3113315" y="2311400"/>
                  <a:pt x="3135086" y="2318657"/>
                </a:cubicBezTo>
                <a:cubicBezTo>
                  <a:pt x="3145972" y="2322286"/>
                  <a:pt x="3158196" y="2323178"/>
                  <a:pt x="3167743" y="2329543"/>
                </a:cubicBezTo>
                <a:cubicBezTo>
                  <a:pt x="3178629" y="2336800"/>
                  <a:pt x="3190184" y="2343141"/>
                  <a:pt x="3200400" y="2351314"/>
                </a:cubicBezTo>
                <a:cubicBezTo>
                  <a:pt x="3208414" y="2357725"/>
                  <a:pt x="3212992" y="2368495"/>
                  <a:pt x="3222172" y="2373085"/>
                </a:cubicBezTo>
                <a:cubicBezTo>
                  <a:pt x="3242698" y="2383348"/>
                  <a:pt x="3287486" y="2394857"/>
                  <a:pt x="3287486" y="2394857"/>
                </a:cubicBezTo>
                <a:cubicBezTo>
                  <a:pt x="3344481" y="2451851"/>
                  <a:pt x="3316257" y="2449285"/>
                  <a:pt x="3352800" y="2449285"/>
                </a:cubicBezTo>
              </a:path>
            </a:pathLst>
          </a:custGeom>
          <a:noFill/>
          <a:ln w="889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438400" y="2819400"/>
            <a:ext cx="1705429" cy="1605651"/>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384800" y="1364343"/>
            <a:ext cx="3947886" cy="1799771"/>
          </a:xfrm>
          <a:custGeom>
            <a:avLst/>
            <a:gdLst>
              <a:gd name="connsiteX0" fmla="*/ 3947886 w 3947886"/>
              <a:gd name="connsiteY0" fmla="*/ 0 h 1799771"/>
              <a:gd name="connsiteX1" fmla="*/ 3875314 w 3947886"/>
              <a:gd name="connsiteY1" fmla="*/ 43543 h 1799771"/>
              <a:gd name="connsiteX2" fmla="*/ 3831771 w 3947886"/>
              <a:gd name="connsiteY2" fmla="*/ 72571 h 1799771"/>
              <a:gd name="connsiteX3" fmla="*/ 3744686 w 3947886"/>
              <a:gd name="connsiteY3" fmla="*/ 116114 h 1799771"/>
              <a:gd name="connsiteX4" fmla="*/ 3657600 w 3947886"/>
              <a:gd name="connsiteY4" fmla="*/ 203200 h 1799771"/>
              <a:gd name="connsiteX5" fmla="*/ 3599543 w 3947886"/>
              <a:gd name="connsiteY5" fmla="*/ 217714 h 1799771"/>
              <a:gd name="connsiteX6" fmla="*/ 3556000 w 3947886"/>
              <a:gd name="connsiteY6" fmla="*/ 246743 h 1799771"/>
              <a:gd name="connsiteX7" fmla="*/ 3512457 w 3947886"/>
              <a:gd name="connsiteY7" fmla="*/ 261257 h 1799771"/>
              <a:gd name="connsiteX8" fmla="*/ 3425371 w 3947886"/>
              <a:gd name="connsiteY8" fmla="*/ 319314 h 1799771"/>
              <a:gd name="connsiteX9" fmla="*/ 3381829 w 3947886"/>
              <a:gd name="connsiteY9" fmla="*/ 348343 h 1799771"/>
              <a:gd name="connsiteX10" fmla="*/ 3294743 w 3947886"/>
              <a:gd name="connsiteY10" fmla="*/ 377371 h 1799771"/>
              <a:gd name="connsiteX11" fmla="*/ 3149600 w 3947886"/>
              <a:gd name="connsiteY11" fmla="*/ 420914 h 1799771"/>
              <a:gd name="connsiteX12" fmla="*/ 3106057 w 3947886"/>
              <a:gd name="connsiteY12" fmla="*/ 435428 h 1799771"/>
              <a:gd name="connsiteX13" fmla="*/ 2975429 w 3947886"/>
              <a:gd name="connsiteY13" fmla="*/ 522514 h 1799771"/>
              <a:gd name="connsiteX14" fmla="*/ 2931886 w 3947886"/>
              <a:gd name="connsiteY14" fmla="*/ 551543 h 1799771"/>
              <a:gd name="connsiteX15" fmla="*/ 2873829 w 3947886"/>
              <a:gd name="connsiteY15" fmla="*/ 653143 h 1799771"/>
              <a:gd name="connsiteX16" fmla="*/ 2728686 w 3947886"/>
              <a:gd name="connsiteY16" fmla="*/ 667657 h 1799771"/>
              <a:gd name="connsiteX17" fmla="*/ 2685143 w 3947886"/>
              <a:gd name="connsiteY17" fmla="*/ 682171 h 1799771"/>
              <a:gd name="connsiteX18" fmla="*/ 2641600 w 3947886"/>
              <a:gd name="connsiteY18" fmla="*/ 711200 h 1799771"/>
              <a:gd name="connsiteX19" fmla="*/ 2583543 w 3947886"/>
              <a:gd name="connsiteY19" fmla="*/ 725714 h 1799771"/>
              <a:gd name="connsiteX20" fmla="*/ 2540000 w 3947886"/>
              <a:gd name="connsiteY20" fmla="*/ 740228 h 1799771"/>
              <a:gd name="connsiteX21" fmla="*/ 2496457 w 3947886"/>
              <a:gd name="connsiteY21" fmla="*/ 769257 h 1799771"/>
              <a:gd name="connsiteX22" fmla="*/ 2467429 w 3947886"/>
              <a:gd name="connsiteY22" fmla="*/ 812800 h 1799771"/>
              <a:gd name="connsiteX23" fmla="*/ 2380343 w 3947886"/>
              <a:gd name="connsiteY23" fmla="*/ 841828 h 1799771"/>
              <a:gd name="connsiteX24" fmla="*/ 2293257 w 3947886"/>
              <a:gd name="connsiteY24" fmla="*/ 885371 h 1799771"/>
              <a:gd name="connsiteX25" fmla="*/ 2249714 w 3947886"/>
              <a:gd name="connsiteY25" fmla="*/ 914400 h 1799771"/>
              <a:gd name="connsiteX26" fmla="*/ 2075543 w 3947886"/>
              <a:gd name="connsiteY26" fmla="*/ 986971 h 1799771"/>
              <a:gd name="connsiteX27" fmla="*/ 1915886 w 3947886"/>
              <a:gd name="connsiteY27" fmla="*/ 1045028 h 1799771"/>
              <a:gd name="connsiteX28" fmla="*/ 1828800 w 3947886"/>
              <a:gd name="connsiteY28" fmla="*/ 1074057 h 1799771"/>
              <a:gd name="connsiteX29" fmla="*/ 1770743 w 3947886"/>
              <a:gd name="connsiteY29" fmla="*/ 1103086 h 1799771"/>
              <a:gd name="connsiteX30" fmla="*/ 1698171 w 3947886"/>
              <a:gd name="connsiteY30" fmla="*/ 1117600 h 1799771"/>
              <a:gd name="connsiteX31" fmla="*/ 1654629 w 3947886"/>
              <a:gd name="connsiteY31" fmla="*/ 1132114 h 1799771"/>
              <a:gd name="connsiteX32" fmla="*/ 1567543 w 3947886"/>
              <a:gd name="connsiteY32" fmla="*/ 1175657 h 1799771"/>
              <a:gd name="connsiteX33" fmla="*/ 1524000 w 3947886"/>
              <a:gd name="connsiteY33" fmla="*/ 1204686 h 1799771"/>
              <a:gd name="connsiteX34" fmla="*/ 1480457 w 3947886"/>
              <a:gd name="connsiteY34" fmla="*/ 1219200 h 1799771"/>
              <a:gd name="connsiteX35" fmla="*/ 1436914 w 3947886"/>
              <a:gd name="connsiteY35" fmla="*/ 1248228 h 1799771"/>
              <a:gd name="connsiteX36" fmla="*/ 1306286 w 3947886"/>
              <a:gd name="connsiteY36" fmla="*/ 1291771 h 1799771"/>
              <a:gd name="connsiteX37" fmla="*/ 1262743 w 3947886"/>
              <a:gd name="connsiteY37" fmla="*/ 1306286 h 1799771"/>
              <a:gd name="connsiteX38" fmla="*/ 1117600 w 3947886"/>
              <a:gd name="connsiteY38" fmla="*/ 1378857 h 1799771"/>
              <a:gd name="connsiteX39" fmla="*/ 1059543 w 3947886"/>
              <a:gd name="connsiteY39" fmla="*/ 1407886 h 1799771"/>
              <a:gd name="connsiteX40" fmla="*/ 986971 w 3947886"/>
              <a:gd name="connsiteY40" fmla="*/ 1422400 h 1799771"/>
              <a:gd name="connsiteX41" fmla="*/ 928914 w 3947886"/>
              <a:gd name="connsiteY41" fmla="*/ 1436914 h 1799771"/>
              <a:gd name="connsiteX42" fmla="*/ 885371 w 3947886"/>
              <a:gd name="connsiteY42" fmla="*/ 1465943 h 1799771"/>
              <a:gd name="connsiteX43" fmla="*/ 827314 w 3947886"/>
              <a:gd name="connsiteY43" fmla="*/ 1480457 h 1799771"/>
              <a:gd name="connsiteX44" fmla="*/ 783771 w 3947886"/>
              <a:gd name="connsiteY44" fmla="*/ 1494971 h 1799771"/>
              <a:gd name="connsiteX45" fmla="*/ 667657 w 3947886"/>
              <a:gd name="connsiteY45" fmla="*/ 1553028 h 1799771"/>
              <a:gd name="connsiteX46" fmla="*/ 551543 w 3947886"/>
              <a:gd name="connsiteY46" fmla="*/ 1582057 h 1799771"/>
              <a:gd name="connsiteX47" fmla="*/ 508000 w 3947886"/>
              <a:gd name="connsiteY47" fmla="*/ 1611086 h 1799771"/>
              <a:gd name="connsiteX48" fmla="*/ 406400 w 3947886"/>
              <a:gd name="connsiteY48" fmla="*/ 1640114 h 1799771"/>
              <a:gd name="connsiteX49" fmla="*/ 319314 w 3947886"/>
              <a:gd name="connsiteY49" fmla="*/ 1669143 h 1799771"/>
              <a:gd name="connsiteX50" fmla="*/ 275771 w 3947886"/>
              <a:gd name="connsiteY50" fmla="*/ 1683657 h 1799771"/>
              <a:gd name="connsiteX51" fmla="*/ 232229 w 3947886"/>
              <a:gd name="connsiteY51" fmla="*/ 1712686 h 1799771"/>
              <a:gd name="connsiteX52" fmla="*/ 174171 w 3947886"/>
              <a:gd name="connsiteY52" fmla="*/ 1727200 h 1799771"/>
              <a:gd name="connsiteX53" fmla="*/ 130629 w 3947886"/>
              <a:gd name="connsiteY53" fmla="*/ 1741714 h 1799771"/>
              <a:gd name="connsiteX54" fmla="*/ 87086 w 3947886"/>
              <a:gd name="connsiteY54" fmla="*/ 1770743 h 1799771"/>
              <a:gd name="connsiteX55" fmla="*/ 0 w 3947886"/>
              <a:gd name="connsiteY55" fmla="*/ 1799771 h 179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947886" h="1799771">
                <a:moveTo>
                  <a:pt x="3947886" y="0"/>
                </a:moveTo>
                <a:cubicBezTo>
                  <a:pt x="3923695" y="14514"/>
                  <a:pt x="3899237" y="28591"/>
                  <a:pt x="3875314" y="43543"/>
                </a:cubicBezTo>
                <a:cubicBezTo>
                  <a:pt x="3860522" y="52788"/>
                  <a:pt x="3847373" y="64770"/>
                  <a:pt x="3831771" y="72571"/>
                </a:cubicBezTo>
                <a:cubicBezTo>
                  <a:pt x="3711588" y="132663"/>
                  <a:pt x="3869475" y="32923"/>
                  <a:pt x="3744686" y="116114"/>
                </a:cubicBezTo>
                <a:cubicBezTo>
                  <a:pt x="3713913" y="157145"/>
                  <a:pt x="3704515" y="183094"/>
                  <a:pt x="3657600" y="203200"/>
                </a:cubicBezTo>
                <a:cubicBezTo>
                  <a:pt x="3639265" y="211058"/>
                  <a:pt x="3618895" y="212876"/>
                  <a:pt x="3599543" y="217714"/>
                </a:cubicBezTo>
                <a:cubicBezTo>
                  <a:pt x="3585029" y="227390"/>
                  <a:pt x="3571602" y="238942"/>
                  <a:pt x="3556000" y="246743"/>
                </a:cubicBezTo>
                <a:cubicBezTo>
                  <a:pt x="3542316" y="253585"/>
                  <a:pt x="3525831" y="253827"/>
                  <a:pt x="3512457" y="261257"/>
                </a:cubicBezTo>
                <a:cubicBezTo>
                  <a:pt x="3481959" y="278200"/>
                  <a:pt x="3454400" y="299961"/>
                  <a:pt x="3425371" y="319314"/>
                </a:cubicBezTo>
                <a:cubicBezTo>
                  <a:pt x="3410857" y="328990"/>
                  <a:pt x="3398378" y="342827"/>
                  <a:pt x="3381829" y="348343"/>
                </a:cubicBezTo>
                <a:cubicBezTo>
                  <a:pt x="3352800" y="358019"/>
                  <a:pt x="3324428" y="369949"/>
                  <a:pt x="3294743" y="377371"/>
                </a:cubicBezTo>
                <a:cubicBezTo>
                  <a:pt x="3207001" y="399308"/>
                  <a:pt x="3255610" y="385578"/>
                  <a:pt x="3149600" y="420914"/>
                </a:cubicBezTo>
                <a:lnTo>
                  <a:pt x="3106057" y="435428"/>
                </a:lnTo>
                <a:lnTo>
                  <a:pt x="2975429" y="522514"/>
                </a:lnTo>
                <a:lnTo>
                  <a:pt x="2931886" y="551543"/>
                </a:lnTo>
                <a:cubicBezTo>
                  <a:pt x="2912534" y="585410"/>
                  <a:pt x="2907696" y="633791"/>
                  <a:pt x="2873829" y="653143"/>
                </a:cubicBezTo>
                <a:cubicBezTo>
                  <a:pt x="2831613" y="677266"/>
                  <a:pt x="2776743" y="660264"/>
                  <a:pt x="2728686" y="667657"/>
                </a:cubicBezTo>
                <a:cubicBezTo>
                  <a:pt x="2713564" y="669983"/>
                  <a:pt x="2699657" y="677333"/>
                  <a:pt x="2685143" y="682171"/>
                </a:cubicBezTo>
                <a:cubicBezTo>
                  <a:pt x="2670629" y="691847"/>
                  <a:pt x="2657634" y="704328"/>
                  <a:pt x="2641600" y="711200"/>
                </a:cubicBezTo>
                <a:cubicBezTo>
                  <a:pt x="2623265" y="719058"/>
                  <a:pt x="2602723" y="720234"/>
                  <a:pt x="2583543" y="725714"/>
                </a:cubicBezTo>
                <a:cubicBezTo>
                  <a:pt x="2568832" y="729917"/>
                  <a:pt x="2554514" y="735390"/>
                  <a:pt x="2540000" y="740228"/>
                </a:cubicBezTo>
                <a:cubicBezTo>
                  <a:pt x="2525486" y="749904"/>
                  <a:pt x="2508792" y="756922"/>
                  <a:pt x="2496457" y="769257"/>
                </a:cubicBezTo>
                <a:cubicBezTo>
                  <a:pt x="2484122" y="781592"/>
                  <a:pt x="2482221" y="803555"/>
                  <a:pt x="2467429" y="812800"/>
                </a:cubicBezTo>
                <a:cubicBezTo>
                  <a:pt x="2441481" y="829017"/>
                  <a:pt x="2380343" y="841828"/>
                  <a:pt x="2380343" y="841828"/>
                </a:cubicBezTo>
                <a:cubicBezTo>
                  <a:pt x="2255554" y="925021"/>
                  <a:pt x="2413441" y="825279"/>
                  <a:pt x="2293257" y="885371"/>
                </a:cubicBezTo>
                <a:cubicBezTo>
                  <a:pt x="2277655" y="893172"/>
                  <a:pt x="2265316" y="906599"/>
                  <a:pt x="2249714" y="914400"/>
                </a:cubicBezTo>
                <a:cubicBezTo>
                  <a:pt x="2153307" y="962604"/>
                  <a:pt x="2148814" y="962548"/>
                  <a:pt x="2075543" y="986971"/>
                </a:cubicBezTo>
                <a:cubicBezTo>
                  <a:pt x="1984261" y="1047826"/>
                  <a:pt x="2082185" y="989594"/>
                  <a:pt x="1915886" y="1045028"/>
                </a:cubicBezTo>
                <a:cubicBezTo>
                  <a:pt x="1886857" y="1054704"/>
                  <a:pt x="1856168" y="1060373"/>
                  <a:pt x="1828800" y="1074057"/>
                </a:cubicBezTo>
                <a:cubicBezTo>
                  <a:pt x="1809448" y="1083733"/>
                  <a:pt x="1791269" y="1096244"/>
                  <a:pt x="1770743" y="1103086"/>
                </a:cubicBezTo>
                <a:cubicBezTo>
                  <a:pt x="1747339" y="1110887"/>
                  <a:pt x="1722104" y="1111617"/>
                  <a:pt x="1698171" y="1117600"/>
                </a:cubicBezTo>
                <a:cubicBezTo>
                  <a:pt x="1683329" y="1121311"/>
                  <a:pt x="1669143" y="1127276"/>
                  <a:pt x="1654629" y="1132114"/>
                </a:cubicBezTo>
                <a:cubicBezTo>
                  <a:pt x="1529840" y="1215307"/>
                  <a:pt x="1687727" y="1115565"/>
                  <a:pt x="1567543" y="1175657"/>
                </a:cubicBezTo>
                <a:cubicBezTo>
                  <a:pt x="1551941" y="1183458"/>
                  <a:pt x="1539602" y="1196885"/>
                  <a:pt x="1524000" y="1204686"/>
                </a:cubicBezTo>
                <a:cubicBezTo>
                  <a:pt x="1510316" y="1211528"/>
                  <a:pt x="1494141" y="1212358"/>
                  <a:pt x="1480457" y="1219200"/>
                </a:cubicBezTo>
                <a:cubicBezTo>
                  <a:pt x="1464855" y="1227001"/>
                  <a:pt x="1452854" y="1241143"/>
                  <a:pt x="1436914" y="1248228"/>
                </a:cubicBezTo>
                <a:cubicBezTo>
                  <a:pt x="1436895" y="1248236"/>
                  <a:pt x="1328067" y="1284511"/>
                  <a:pt x="1306286" y="1291771"/>
                </a:cubicBezTo>
                <a:cubicBezTo>
                  <a:pt x="1291772" y="1296609"/>
                  <a:pt x="1275473" y="1297799"/>
                  <a:pt x="1262743" y="1306286"/>
                </a:cubicBezTo>
                <a:cubicBezTo>
                  <a:pt x="1159059" y="1375408"/>
                  <a:pt x="1209503" y="1355882"/>
                  <a:pt x="1117600" y="1378857"/>
                </a:cubicBezTo>
                <a:cubicBezTo>
                  <a:pt x="1098248" y="1388533"/>
                  <a:pt x="1080069" y="1401044"/>
                  <a:pt x="1059543" y="1407886"/>
                </a:cubicBezTo>
                <a:cubicBezTo>
                  <a:pt x="1036139" y="1415687"/>
                  <a:pt x="1011053" y="1417049"/>
                  <a:pt x="986971" y="1422400"/>
                </a:cubicBezTo>
                <a:cubicBezTo>
                  <a:pt x="967498" y="1426727"/>
                  <a:pt x="948266" y="1432076"/>
                  <a:pt x="928914" y="1436914"/>
                </a:cubicBezTo>
                <a:cubicBezTo>
                  <a:pt x="914400" y="1446590"/>
                  <a:pt x="901405" y="1459071"/>
                  <a:pt x="885371" y="1465943"/>
                </a:cubicBezTo>
                <a:cubicBezTo>
                  <a:pt x="867036" y="1473801"/>
                  <a:pt x="846494" y="1474977"/>
                  <a:pt x="827314" y="1480457"/>
                </a:cubicBezTo>
                <a:cubicBezTo>
                  <a:pt x="812603" y="1484660"/>
                  <a:pt x="798285" y="1490133"/>
                  <a:pt x="783771" y="1494971"/>
                </a:cubicBezTo>
                <a:cubicBezTo>
                  <a:pt x="719699" y="1559044"/>
                  <a:pt x="764065" y="1530780"/>
                  <a:pt x="667657" y="1553028"/>
                </a:cubicBezTo>
                <a:cubicBezTo>
                  <a:pt x="628783" y="1561999"/>
                  <a:pt x="551543" y="1582057"/>
                  <a:pt x="551543" y="1582057"/>
                </a:cubicBezTo>
                <a:cubicBezTo>
                  <a:pt x="537029" y="1591733"/>
                  <a:pt x="523602" y="1603285"/>
                  <a:pt x="508000" y="1611086"/>
                </a:cubicBezTo>
                <a:cubicBezTo>
                  <a:pt x="483612" y="1623280"/>
                  <a:pt x="429651" y="1633139"/>
                  <a:pt x="406400" y="1640114"/>
                </a:cubicBezTo>
                <a:cubicBezTo>
                  <a:pt x="377092" y="1648907"/>
                  <a:pt x="348343" y="1659467"/>
                  <a:pt x="319314" y="1669143"/>
                </a:cubicBezTo>
                <a:lnTo>
                  <a:pt x="275771" y="1683657"/>
                </a:lnTo>
                <a:cubicBezTo>
                  <a:pt x="261257" y="1693333"/>
                  <a:pt x="248262" y="1705815"/>
                  <a:pt x="232229" y="1712686"/>
                </a:cubicBezTo>
                <a:cubicBezTo>
                  <a:pt x="213894" y="1720544"/>
                  <a:pt x="193352" y="1721720"/>
                  <a:pt x="174171" y="1727200"/>
                </a:cubicBezTo>
                <a:cubicBezTo>
                  <a:pt x="159461" y="1731403"/>
                  <a:pt x="145143" y="1736876"/>
                  <a:pt x="130629" y="1741714"/>
                </a:cubicBezTo>
                <a:cubicBezTo>
                  <a:pt x="116115" y="1751390"/>
                  <a:pt x="103027" y="1763658"/>
                  <a:pt x="87086" y="1770743"/>
                </a:cubicBezTo>
                <a:cubicBezTo>
                  <a:pt x="59124" y="1783170"/>
                  <a:pt x="0" y="1799771"/>
                  <a:pt x="0" y="1799771"/>
                </a:cubicBezTo>
              </a:path>
            </a:pathLst>
          </a:custGeom>
          <a:noFill/>
          <a:ln w="889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64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out)">
                                      <p:cBhvr>
                                        <p:cTn id="17" dur="2000"/>
                                        <p:tgtEl>
                                          <p:spTgt spid="7"/>
                                        </p:tgtEl>
                                      </p:cBhvr>
                                    </p:animEffect>
                                  </p:childTnLst>
                                </p:cTn>
                              </p:par>
                              <p:par>
                                <p:cTn id="18" presetID="6" presetClass="entr" presetSubtype="3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out)">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effectLst>
                  <a:outerShdw blurRad="38100" dist="38100" dir="2700000" algn="tl">
                    <a:srgbClr val="000000">
                      <a:alpha val="43137"/>
                    </a:srgbClr>
                  </a:outerShdw>
                </a:effectLst>
              </a:rPr>
              <a:t>Borough of Harvey Cedars v. Karan</a:t>
            </a:r>
            <a:endParaRPr lang="en-US" dirty="0">
              <a:solidFill>
                <a:srgbClr val="FF0000"/>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533400" y="1600200"/>
            <a:ext cx="11353800" cy="4525963"/>
          </a:xfrm>
        </p:spPr>
        <p:txBody>
          <a:bodyPr/>
          <a:lstStyle/>
          <a:p>
            <a:r>
              <a:rPr lang="en-US" sz="2400" dirty="0"/>
              <a:t>3 </a:t>
            </a:r>
            <a:r>
              <a:rPr lang="en-US" sz="2400" dirty="0" smtClean="0"/>
              <a:t>story </a:t>
            </a:r>
            <a:r>
              <a:rPr lang="en-US" sz="2400" dirty="0"/>
              <a:t>beach front home v. 22’ barrier dune </a:t>
            </a:r>
            <a:r>
              <a:rPr lang="en-US" sz="2400" dirty="0" smtClean="0"/>
              <a:t>protection project </a:t>
            </a:r>
          </a:p>
          <a:p>
            <a:r>
              <a:rPr lang="en-US" sz="2400" dirty="0"/>
              <a:t>Without project </a:t>
            </a:r>
            <a:r>
              <a:rPr lang="en-US" sz="2400" dirty="0" err="1"/>
              <a:t>Karans</a:t>
            </a:r>
            <a:r>
              <a:rPr lang="en-US" sz="2400" dirty="0"/>
              <a:t> had 56% chance of storm </a:t>
            </a:r>
            <a:r>
              <a:rPr lang="en-US" sz="2400" dirty="0" smtClean="0"/>
              <a:t>damage (over 30 years), </a:t>
            </a:r>
            <a:r>
              <a:rPr lang="en-US" sz="2400" dirty="0"/>
              <a:t>with it, had 200 year “protection life” </a:t>
            </a:r>
            <a:endParaRPr lang="en-US" sz="2400" dirty="0" smtClean="0"/>
          </a:p>
          <a:p>
            <a:pPr lvl="1"/>
            <a:r>
              <a:rPr lang="en-US" sz="2000" dirty="0" err="1" smtClean="0"/>
              <a:t>Karans</a:t>
            </a:r>
            <a:r>
              <a:rPr lang="en-US" sz="2000" dirty="0" smtClean="0"/>
              <a:t> </a:t>
            </a:r>
            <a:r>
              <a:rPr lang="en-US" sz="2000" dirty="0"/>
              <a:t>sought </a:t>
            </a:r>
            <a:r>
              <a:rPr lang="en-US" sz="2000" dirty="0" smtClean="0"/>
              <a:t>to exclude testimony on benefits</a:t>
            </a:r>
            <a:endParaRPr lang="en-US" sz="2000" dirty="0"/>
          </a:p>
          <a:p>
            <a:r>
              <a:rPr lang="en-US" sz="2400" dirty="0" smtClean="0"/>
              <a:t>Court </a:t>
            </a:r>
            <a:r>
              <a:rPr lang="en-US" sz="2400" dirty="0"/>
              <a:t>determines </a:t>
            </a:r>
            <a:r>
              <a:rPr lang="en-US" sz="2400" dirty="0" smtClean="0"/>
              <a:t>“</a:t>
            </a:r>
            <a:r>
              <a:rPr lang="en-US" sz="2400" dirty="0"/>
              <a:t>just compensation” when a </a:t>
            </a:r>
            <a:r>
              <a:rPr lang="en-US" sz="2400" dirty="0" smtClean="0"/>
              <a:t>portion </a:t>
            </a:r>
            <a:r>
              <a:rPr lang="en-US" sz="2400" dirty="0"/>
              <a:t>of private property is taken for a public project </a:t>
            </a:r>
            <a:r>
              <a:rPr lang="en-US" sz="2400" dirty="0" smtClean="0"/>
              <a:t>– how do you calculate the “benefits”?</a:t>
            </a:r>
          </a:p>
          <a:p>
            <a:pPr lvl="1"/>
            <a:r>
              <a:rPr lang="en-US" sz="2000" dirty="0" smtClean="0"/>
              <a:t>Benefits are general or special</a:t>
            </a:r>
          </a:p>
          <a:p>
            <a:r>
              <a:rPr lang="en-US" sz="2400" dirty="0" smtClean="0"/>
              <a:t>Trial jury awarded $375k in just compensation (upheld at appellate level)</a:t>
            </a:r>
          </a:p>
          <a:p>
            <a:r>
              <a:rPr lang="en-US" sz="2400" dirty="0" smtClean="0"/>
              <a:t>NJ Supreme Court says erroneous valuation-- look at FMV before and after project (consider testimony on benefits)</a:t>
            </a:r>
          </a:p>
          <a:p>
            <a:r>
              <a:rPr lang="en-US" sz="2400" dirty="0" smtClean="0"/>
              <a:t>Reverse and remand- so what did they get???????</a:t>
            </a:r>
          </a:p>
          <a:p>
            <a:endParaRPr lang="en-US" sz="2400" dirty="0"/>
          </a:p>
        </p:txBody>
      </p:sp>
      <p:sp>
        <p:nvSpPr>
          <p:cNvPr id="5" name="Slide Number Placeholder 4"/>
          <p:cNvSpPr>
            <a:spLocks noGrp="1"/>
          </p:cNvSpPr>
          <p:nvPr>
            <p:ph type="sldNum" sz="quarter" idx="12"/>
          </p:nvPr>
        </p:nvSpPr>
        <p:spPr>
          <a:xfrm>
            <a:off x="8610600" y="6381750"/>
            <a:ext cx="2844800" cy="476250"/>
          </a:xfrm>
        </p:spPr>
        <p:txBody>
          <a:bodyPr/>
          <a:lstStyle/>
          <a:p>
            <a:fld id="{16060EDC-E88F-654A-8679-596A0405B86E}" type="slidenum">
              <a:rPr lang="en-US" sz="1800" smtClean="0">
                <a:solidFill>
                  <a:schemeClr val="bg1"/>
                </a:solidFill>
              </a:rPr>
              <a:pPr/>
              <a:t>7</a:t>
            </a:fld>
            <a:endParaRPr lang="en-US" sz="18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247" y="1367736"/>
            <a:ext cx="6320337" cy="4091587"/>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152400"/>
            <a:ext cx="8701632" cy="652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016" y="551487"/>
            <a:ext cx="7924800" cy="6105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83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p:cTn id="20" dur="500" fill="hold"/>
                                        <p:tgtEl>
                                          <p:spTgt spid="1027"/>
                                        </p:tgtEl>
                                        <p:attrNameLst>
                                          <p:attrName>ppt_w</p:attrName>
                                        </p:attrNameLst>
                                      </p:cBhvr>
                                      <p:tavLst>
                                        <p:tav tm="0">
                                          <p:val>
                                            <p:fltVal val="0"/>
                                          </p:val>
                                        </p:tav>
                                        <p:tav tm="100000">
                                          <p:val>
                                            <p:strVal val="#ppt_w"/>
                                          </p:val>
                                        </p:tav>
                                      </p:tavLst>
                                    </p:anim>
                                    <p:anim calcmode="lin" valueType="num">
                                      <p:cBhvr>
                                        <p:cTn id="21" dur="500" fill="hold"/>
                                        <p:tgtEl>
                                          <p:spTgt spid="1027"/>
                                        </p:tgtEl>
                                        <p:attrNameLst>
                                          <p:attrName>ppt_h</p:attrName>
                                        </p:attrNameLst>
                                      </p:cBhvr>
                                      <p:tavLst>
                                        <p:tav tm="0">
                                          <p:val>
                                            <p:fltVal val="0"/>
                                          </p:val>
                                        </p:tav>
                                        <p:tav tm="100000">
                                          <p:val>
                                            <p:strVal val="#ppt_h"/>
                                          </p:val>
                                        </p:tav>
                                      </p:tavLst>
                                    </p:anim>
                                    <p:animEffect transition="in" filter="fade">
                                      <p:cBhvr>
                                        <p:cTn id="2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800" dirty="0" smtClean="0">
                <a:solidFill>
                  <a:srgbClr val="E86C1F"/>
                </a:solidFill>
              </a:rPr>
              <a:t>____________ Plaintiff v. Fossil Fuel Companies</a:t>
            </a:r>
            <a:endParaRPr lang="en-US" sz="4800" dirty="0">
              <a:solidFill>
                <a:srgbClr val="E86C1F"/>
              </a:solidFill>
            </a:endParaRPr>
          </a:p>
        </p:txBody>
      </p:sp>
      <p:sp>
        <p:nvSpPr>
          <p:cNvPr id="6" name="Content Placeholder 5"/>
          <p:cNvSpPr>
            <a:spLocks noGrp="1"/>
          </p:cNvSpPr>
          <p:nvPr>
            <p:ph sz="half" idx="2"/>
          </p:nvPr>
        </p:nvSpPr>
        <p:spPr>
          <a:xfrm>
            <a:off x="812800" y="2193369"/>
            <a:ext cx="11201400" cy="4525963"/>
          </a:xfrm>
        </p:spPr>
        <p:txBody>
          <a:bodyPr/>
          <a:lstStyle/>
          <a:p>
            <a:pPr marL="342900" lvl="1" indent="-342900">
              <a:buFontTx/>
              <a:buChar char="•"/>
            </a:pPr>
            <a:r>
              <a:rPr lang="en-US" sz="2200" i="1" u="sng" dirty="0"/>
              <a:t>San Mateo County, Marin County and the City of Imperial Beach v. </a:t>
            </a:r>
            <a:r>
              <a:rPr lang="en-US" sz="2200" i="1" u="sng" dirty="0" smtClean="0"/>
              <a:t>Chevron</a:t>
            </a:r>
            <a:r>
              <a:rPr lang="en-US" sz="2200" i="1" dirty="0" smtClean="0"/>
              <a:t>- (37 D’s) </a:t>
            </a:r>
            <a:r>
              <a:rPr lang="en-US" sz="2200" dirty="0" smtClean="0"/>
              <a:t>public </a:t>
            </a:r>
            <a:r>
              <a:rPr lang="en-US" sz="2200" dirty="0"/>
              <a:t>nuisance, failure to warn, </a:t>
            </a:r>
            <a:r>
              <a:rPr lang="en-US" sz="2200" dirty="0" smtClean="0"/>
              <a:t>private </a:t>
            </a:r>
            <a:r>
              <a:rPr lang="en-US" sz="2200" dirty="0"/>
              <a:t>nuisance, negligence, and trespass- </a:t>
            </a:r>
            <a:r>
              <a:rPr lang="en-US" sz="2200" dirty="0">
                <a:solidFill>
                  <a:srgbClr val="FF0000"/>
                </a:solidFill>
                <a:effectLst>
                  <a:outerShdw blurRad="38100" dist="38100" dir="2700000" algn="tl">
                    <a:srgbClr val="000000">
                      <a:alpha val="43137"/>
                    </a:srgbClr>
                  </a:outerShdw>
                </a:effectLst>
              </a:rPr>
              <a:t>they knew and hid it and now…. </a:t>
            </a:r>
            <a:r>
              <a:rPr lang="en-US" sz="2200" dirty="0"/>
              <a:t>e</a:t>
            </a:r>
            <a:r>
              <a:rPr lang="en-US" sz="2200" dirty="0" smtClean="0"/>
              <a:t>nergy companies need to pay </a:t>
            </a:r>
            <a:r>
              <a:rPr lang="en-US" sz="2200" dirty="0"/>
              <a:t>for the costs the local governments are incurring to adapt to sea level rise and for the companies’ own </a:t>
            </a:r>
            <a:r>
              <a:rPr lang="en-US" sz="2200" u="sng" dirty="0"/>
              <a:t>willful, deceptive, and malicious </a:t>
            </a:r>
            <a:r>
              <a:rPr lang="en-US" sz="2200" u="sng" dirty="0" smtClean="0"/>
              <a:t>behavior</a:t>
            </a:r>
            <a:r>
              <a:rPr lang="en-US" sz="2200" u="sng" dirty="0" smtClean="0">
                <a:effectLst>
                  <a:outerShdw blurRad="38100" dist="38100" dir="2700000" algn="tl">
                    <a:srgbClr val="000000">
                      <a:alpha val="43137"/>
                    </a:srgbClr>
                  </a:outerShdw>
                </a:effectLst>
              </a:rPr>
              <a:t> (filed 7/17/17)</a:t>
            </a:r>
          </a:p>
          <a:p>
            <a:pPr marL="342900" lvl="1" indent="-342900">
              <a:buFontTx/>
              <a:buChar char="•"/>
            </a:pPr>
            <a:r>
              <a:rPr lang="en-US" sz="2200" dirty="0" smtClean="0"/>
              <a:t>…“</a:t>
            </a:r>
            <a:r>
              <a:rPr lang="en-US" sz="2200" dirty="0"/>
              <a:t>coordinated, multi-front effort” to “discredit the growing body of publicly available scientific evidence and persistently create doubt</a:t>
            </a:r>
            <a:r>
              <a:rPr lang="en-US" sz="2200" dirty="0">
                <a:effectLst>
                  <a:outerShdw blurRad="38100" dist="38100" dir="2700000" algn="tl">
                    <a:srgbClr val="000000">
                      <a:alpha val="43137"/>
                    </a:srgbClr>
                  </a:outerShdw>
                </a:effectLst>
              </a:rPr>
              <a:t>.”</a:t>
            </a:r>
            <a:endParaRPr lang="en-US" sz="2200" dirty="0" smtClean="0">
              <a:effectLst>
                <a:outerShdw blurRad="38100" dist="38100" dir="2700000" algn="tl">
                  <a:srgbClr val="000000">
                    <a:alpha val="43137"/>
                  </a:srgbClr>
                </a:outerShdw>
              </a:effectLst>
            </a:endParaRPr>
          </a:p>
          <a:p>
            <a:pPr marL="342900" lvl="1" indent="-342900">
              <a:buFontTx/>
              <a:buChar char="•"/>
            </a:pPr>
            <a:r>
              <a:rPr lang="en-US" sz="2200" dirty="0" smtClean="0"/>
              <a:t>NY State Attorney General email investigations</a:t>
            </a:r>
            <a:endParaRPr lang="en-US" sz="2200" dirty="0"/>
          </a:p>
          <a:p>
            <a:endParaRPr lang="en-US" dirty="0"/>
          </a:p>
        </p:txBody>
      </p:sp>
      <p:sp>
        <p:nvSpPr>
          <p:cNvPr id="3" name="TextBox 2"/>
          <p:cNvSpPr txBox="1"/>
          <p:nvPr/>
        </p:nvSpPr>
        <p:spPr>
          <a:xfrm>
            <a:off x="11117173" y="6350000"/>
            <a:ext cx="441146" cy="369332"/>
          </a:xfrm>
          <a:prstGeom prst="rect">
            <a:avLst/>
          </a:prstGeom>
          <a:noFill/>
        </p:spPr>
        <p:txBody>
          <a:bodyPr wrap="none" rtlCol="0">
            <a:spAutoFit/>
          </a:bodyPr>
          <a:lstStyle/>
          <a:p>
            <a:r>
              <a:rPr lang="en-US" dirty="0" smtClean="0">
                <a:solidFill>
                  <a:schemeClr val="bg1"/>
                </a:solidFill>
              </a:rPr>
              <a:t>12</a:t>
            </a:r>
            <a:endParaRPr lang="en-US" dirty="0">
              <a:solidFill>
                <a:schemeClr val="bg1"/>
              </a:solidFill>
            </a:endParaRPr>
          </a:p>
        </p:txBody>
      </p:sp>
      <p:sp>
        <p:nvSpPr>
          <p:cNvPr id="7" name="TextBox 6"/>
          <p:cNvSpPr txBox="1"/>
          <p:nvPr/>
        </p:nvSpPr>
        <p:spPr>
          <a:xfrm>
            <a:off x="1879600" y="2286000"/>
            <a:ext cx="9067800" cy="3046988"/>
          </a:xfrm>
          <a:prstGeom prst="rect">
            <a:avLst/>
          </a:prstGeom>
          <a:solidFill>
            <a:schemeClr val="accent1">
              <a:lumMod val="75000"/>
            </a:schemeClr>
          </a:solidFill>
        </p:spPr>
        <p:txBody>
          <a:bodyPr wrap="square" rtlCol="0">
            <a:spAutoFit/>
          </a:bodyPr>
          <a:lstStyle/>
          <a:p>
            <a:pPr algn="ctr"/>
            <a:r>
              <a:rPr lang="en-US" sz="3200" dirty="0" smtClean="0">
                <a:solidFill>
                  <a:srgbClr val="FFFF00"/>
                </a:solidFill>
              </a:rPr>
              <a:t>USSC in Kivalina- if </a:t>
            </a:r>
            <a:r>
              <a:rPr lang="en-US" sz="3200" dirty="0">
                <a:solidFill>
                  <a:srgbClr val="FFFF00"/>
                </a:solidFill>
              </a:rPr>
              <a:t>an individual driving a car (and thus contributing to emissions) could also be a defendant, </a:t>
            </a:r>
            <a:r>
              <a:rPr lang="en-US" sz="3200" dirty="0" smtClean="0">
                <a:solidFill>
                  <a:srgbClr val="FFFF00"/>
                </a:solidFill>
              </a:rPr>
              <a:t>how can a </a:t>
            </a:r>
            <a:r>
              <a:rPr lang="en-US" sz="3200" dirty="0">
                <a:solidFill>
                  <a:srgbClr val="FFFF00"/>
                </a:solidFill>
              </a:rPr>
              <a:t>court </a:t>
            </a:r>
            <a:r>
              <a:rPr lang="en-US" sz="3200" dirty="0" smtClean="0">
                <a:solidFill>
                  <a:srgbClr val="FFFF00"/>
                </a:solidFill>
              </a:rPr>
              <a:t>determine </a:t>
            </a:r>
            <a:r>
              <a:rPr lang="en-US" sz="3200" dirty="0">
                <a:solidFill>
                  <a:srgbClr val="FFFF00"/>
                </a:solidFill>
              </a:rPr>
              <a:t>who was </a:t>
            </a:r>
            <a:r>
              <a:rPr lang="en-US" sz="3200" dirty="0" smtClean="0">
                <a:solidFill>
                  <a:srgbClr val="FFFF00"/>
                </a:solidFill>
              </a:rPr>
              <a:t>liable? </a:t>
            </a:r>
          </a:p>
          <a:p>
            <a:pPr marL="457200" indent="-457200" algn="ctr">
              <a:buFont typeface="Arial" panose="020B0604020202020204" pitchFamily="34" charset="0"/>
              <a:buChar char="•"/>
            </a:pPr>
            <a:r>
              <a:rPr lang="en-US" sz="3200" dirty="0" smtClean="0">
                <a:solidFill>
                  <a:srgbClr val="FFFF00"/>
                </a:solidFill>
              </a:rPr>
              <a:t>Causation v. “substantial factor”</a:t>
            </a:r>
          </a:p>
          <a:p>
            <a:pPr marL="457200" indent="-457200" algn="ctr">
              <a:buFont typeface="Arial" panose="020B0604020202020204" pitchFamily="34" charset="0"/>
              <a:buChar char="•"/>
            </a:pPr>
            <a:r>
              <a:rPr lang="en-US" sz="3200" dirty="0" smtClean="0">
                <a:solidFill>
                  <a:srgbClr val="FFFF00"/>
                </a:solidFill>
              </a:rPr>
              <a:t>Vulnerability assessments as evidence?</a:t>
            </a:r>
            <a:endParaRPr lang="en-US" sz="3200" dirty="0">
              <a:solidFill>
                <a:srgbClr val="FFFF00"/>
              </a:solidFill>
            </a:endParaRPr>
          </a:p>
        </p:txBody>
      </p:sp>
    </p:spTree>
    <p:extLst>
      <p:ext uri="{BB962C8B-B14F-4D97-AF65-F5344CB8AC3E}">
        <p14:creationId xmlns:p14="http://schemas.microsoft.com/office/powerpoint/2010/main" val="425507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barn(outVertical)">
                                      <p:cBhvr>
                                        <p:cTn id="7" dur="500"/>
                                        <p:tgtEl>
                                          <p:spTgt spid="7">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arn(outVertical)">
                                      <p:cBhvr>
                                        <p:cTn id="10" dur="500"/>
                                        <p:tgtEl>
                                          <p:spTgt spid="7">
                                            <p:txEl>
                                              <p:pRg st="0" end="0"/>
                                            </p:tx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barn(outVertical)">
                                      <p:cBhvr>
                                        <p:cTn id="13" dur="500"/>
                                        <p:tgtEl>
                                          <p:spTgt spid="7">
                                            <p:txEl>
                                              <p:pRg st="1" end="1"/>
                                            </p:txEl>
                                          </p:spTgt>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barn(outVertical)">
                                      <p:cBhvr>
                                        <p:cTn id="1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257"/>
            <a:ext cx="10972800" cy="1128713"/>
          </a:xfrm>
        </p:spPr>
        <p:txBody>
          <a:bodyPr/>
          <a:lstStyle/>
          <a:p>
            <a:r>
              <a:rPr lang="en-US" dirty="0" smtClean="0">
                <a:solidFill>
                  <a:srgbClr val="FF0000"/>
                </a:solidFill>
              </a:rPr>
              <a:t>On a Recent Front- </a:t>
            </a:r>
            <a:br>
              <a:rPr lang="en-US" dirty="0" smtClean="0">
                <a:solidFill>
                  <a:srgbClr val="FF0000"/>
                </a:solidFill>
              </a:rPr>
            </a:br>
            <a:r>
              <a:rPr lang="en-US" sz="2800" dirty="0" smtClean="0">
                <a:solidFill>
                  <a:srgbClr val="FF0000"/>
                </a:solidFill>
              </a:rPr>
              <a:t>Center for Biological Diversity v. USFWS (Potentially?)</a:t>
            </a:r>
            <a:endParaRPr lang="en-US" sz="2800" dirty="0">
              <a:solidFill>
                <a:srgbClr val="FF0000"/>
              </a:solidFill>
            </a:endParaRPr>
          </a:p>
        </p:txBody>
      </p:sp>
      <p:sp>
        <p:nvSpPr>
          <p:cNvPr id="6" name="Content Placeholder 5"/>
          <p:cNvSpPr>
            <a:spLocks noGrp="1"/>
          </p:cNvSpPr>
          <p:nvPr>
            <p:ph idx="1"/>
          </p:nvPr>
        </p:nvSpPr>
        <p:spPr>
          <a:xfrm>
            <a:off x="152400" y="1371600"/>
            <a:ext cx="11658600" cy="4525963"/>
          </a:xfrm>
        </p:spPr>
        <p:txBody>
          <a:bodyPr/>
          <a:lstStyle/>
          <a:p>
            <a:r>
              <a:rPr lang="en-US" sz="2400" dirty="0"/>
              <a:t>April  20,  </a:t>
            </a:r>
            <a:r>
              <a:rPr lang="en-US" sz="2400" dirty="0" smtClean="0"/>
              <a:t>2010- 2011 movement towards listing and a </a:t>
            </a:r>
            <a:r>
              <a:rPr lang="en-US" sz="2400" dirty="0"/>
              <a:t>positive </a:t>
            </a:r>
            <a:r>
              <a:rPr lang="en-US" sz="2400" dirty="0" smtClean="0"/>
              <a:t>90 - day finding on listing Florida Keys mole </a:t>
            </a:r>
            <a:r>
              <a:rPr lang="en-US" sz="2400" dirty="0"/>
              <a:t>s</a:t>
            </a:r>
            <a:r>
              <a:rPr lang="en-US" sz="2400" dirty="0" smtClean="0"/>
              <a:t>kink (habitat severely impacted- future challenges) </a:t>
            </a:r>
          </a:p>
          <a:p>
            <a:r>
              <a:rPr lang="en-US" sz="2400" dirty="0"/>
              <a:t>September  23,  2013, </a:t>
            </a:r>
            <a:r>
              <a:rPr lang="en-US" sz="2400" dirty="0" smtClean="0"/>
              <a:t> </a:t>
            </a:r>
            <a:r>
              <a:rPr lang="en-US" sz="2400" dirty="0"/>
              <a:t>stipulated  settlement </a:t>
            </a:r>
            <a:r>
              <a:rPr lang="en-US" sz="2400" dirty="0" smtClean="0"/>
              <a:t>agreement  </a:t>
            </a:r>
            <a:r>
              <a:rPr lang="en-US" sz="2400" dirty="0"/>
              <a:t>that  </a:t>
            </a:r>
            <a:r>
              <a:rPr lang="en-US" sz="2400" dirty="0" smtClean="0"/>
              <a:t>USFWS  </a:t>
            </a:r>
            <a:r>
              <a:rPr lang="en-US" sz="2400" dirty="0"/>
              <a:t>would  submit </a:t>
            </a:r>
            <a:r>
              <a:rPr lang="en-US" sz="2400" dirty="0" smtClean="0"/>
              <a:t>a 12 month  </a:t>
            </a:r>
            <a:r>
              <a:rPr lang="en-US" sz="2400" dirty="0"/>
              <a:t>finding  </a:t>
            </a:r>
            <a:r>
              <a:rPr lang="en-US" sz="2400" dirty="0" smtClean="0"/>
              <a:t>to </a:t>
            </a:r>
            <a:r>
              <a:rPr lang="en-US" sz="2400" dirty="0"/>
              <a:t>list the skink by September 30, </a:t>
            </a:r>
            <a:r>
              <a:rPr lang="en-US" sz="2400" dirty="0" smtClean="0"/>
              <a:t>2017</a:t>
            </a:r>
          </a:p>
          <a:p>
            <a:r>
              <a:rPr lang="en-US" sz="2400" dirty="0"/>
              <a:t>October 5, 2017, </a:t>
            </a:r>
            <a:r>
              <a:rPr lang="en-US" sz="2400" dirty="0" smtClean="0"/>
              <a:t>USFWS </a:t>
            </a:r>
            <a:r>
              <a:rPr lang="en-US" sz="2400" dirty="0"/>
              <a:t>issued a finding that listing the Florida Keys mole skink is </a:t>
            </a:r>
            <a:r>
              <a:rPr lang="en-US" sz="2400" dirty="0" smtClean="0"/>
              <a:t>“not warranted”</a:t>
            </a:r>
            <a:endParaRPr lang="en-US" sz="2400" dirty="0"/>
          </a:p>
          <a:p>
            <a:r>
              <a:rPr lang="en-US" sz="2400" dirty="0" smtClean="0"/>
              <a:t>CBD files 60 Notice of Intent (11/6/17) to sue USFWS for violations of ESA concerning “not </a:t>
            </a:r>
            <a:r>
              <a:rPr lang="en-US" sz="2400" dirty="0"/>
              <a:t>w</a:t>
            </a:r>
            <a:r>
              <a:rPr lang="en-US" sz="2400" dirty="0" smtClean="0"/>
              <a:t>arranted” listing decision </a:t>
            </a:r>
          </a:p>
          <a:p>
            <a:r>
              <a:rPr lang="en-US" sz="2400" dirty="0" smtClean="0"/>
              <a:t>Alleges arbitrary  </a:t>
            </a:r>
            <a:r>
              <a:rPr lang="en-US" sz="2400" dirty="0"/>
              <a:t>and  unlawful  decision </a:t>
            </a:r>
            <a:r>
              <a:rPr lang="en-US" sz="2400" dirty="0" smtClean="0"/>
              <a:t>depriving protection in </a:t>
            </a:r>
            <a:r>
              <a:rPr lang="en-US" sz="2400" dirty="0"/>
              <a:t>the face of </a:t>
            </a:r>
            <a:r>
              <a:rPr lang="en-US" sz="2400" dirty="0" smtClean="0"/>
              <a:t>rising </a:t>
            </a:r>
            <a:r>
              <a:rPr lang="en-US" sz="2400" dirty="0"/>
              <a:t>seas and climate </a:t>
            </a:r>
            <a:r>
              <a:rPr lang="en-US" sz="2400" dirty="0" smtClean="0"/>
              <a:t>change leaving </a:t>
            </a:r>
            <a:r>
              <a:rPr lang="en-US" sz="2400" dirty="0"/>
              <a:t>it at risk of </a:t>
            </a:r>
            <a:r>
              <a:rPr lang="en-US" sz="2400" dirty="0" smtClean="0"/>
              <a:t>extinction</a:t>
            </a:r>
          </a:p>
          <a:p>
            <a:r>
              <a:rPr lang="en-US" sz="2400" dirty="0" smtClean="0"/>
              <a:t>Asserts impacts to remaining habitat from sea level rise</a:t>
            </a:r>
          </a:p>
          <a:p>
            <a:r>
              <a:rPr lang="en-US" sz="2400" dirty="0" smtClean="0"/>
              <a:t>Import- remedies could impact local land use decisions</a:t>
            </a:r>
            <a:endParaRPr lang="en-US" sz="2400" dirty="0"/>
          </a:p>
          <a:p>
            <a:endParaRPr lang="en-US" sz="2800" dirty="0"/>
          </a:p>
        </p:txBody>
      </p:sp>
      <p:sp>
        <p:nvSpPr>
          <p:cNvPr id="5" name="Slide Number Placeholder 4"/>
          <p:cNvSpPr>
            <a:spLocks noGrp="1"/>
          </p:cNvSpPr>
          <p:nvPr>
            <p:ph type="sldNum" sz="quarter" idx="12"/>
          </p:nvPr>
        </p:nvSpPr>
        <p:spPr>
          <a:xfrm>
            <a:off x="8686800" y="6381750"/>
            <a:ext cx="2844800" cy="476250"/>
          </a:xfrm>
        </p:spPr>
        <p:txBody>
          <a:bodyPr/>
          <a:lstStyle/>
          <a:p>
            <a:fld id="{16060EDC-E88F-654A-8679-596A0405B86E}" type="slidenum">
              <a:rPr lang="en-US" smtClean="0">
                <a:solidFill>
                  <a:schemeClr val="bg1"/>
                </a:solidFill>
              </a:rPr>
              <a:pPr/>
              <a:t>9</a:t>
            </a:fld>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11811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62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astOfTheKeys_co_27_print_CrystalGraphics.com_PowerPoint_Templates">
  <a:themeElements>
    <a:clrScheme name="Office Theme 13">
      <a:dk1>
        <a:srgbClr val="000000"/>
      </a:dk1>
      <a:lt1>
        <a:srgbClr val="FFFFFF"/>
      </a:lt1>
      <a:dk2>
        <a:srgbClr val="000000"/>
      </a:dk2>
      <a:lt2>
        <a:srgbClr val="C0C0C0"/>
      </a:lt2>
      <a:accent1>
        <a:srgbClr val="0066CC"/>
      </a:accent1>
      <a:accent2>
        <a:srgbClr val="66CCFF"/>
      </a:accent2>
      <a:accent3>
        <a:srgbClr val="FFFFFF"/>
      </a:accent3>
      <a:accent4>
        <a:srgbClr val="000000"/>
      </a:accent4>
      <a:accent5>
        <a:srgbClr val="AAB8E2"/>
      </a:accent5>
      <a:accent6>
        <a:srgbClr val="5CB9E7"/>
      </a:accent6>
      <a:hlink>
        <a:srgbClr val="FF6699"/>
      </a:hlink>
      <a:folHlink>
        <a:srgbClr val="80808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C0C0C0"/>
        </a:lt2>
        <a:accent1>
          <a:srgbClr val="0066CC"/>
        </a:accent1>
        <a:accent2>
          <a:srgbClr val="66CCFF"/>
        </a:accent2>
        <a:accent3>
          <a:srgbClr val="FFFFFF"/>
        </a:accent3>
        <a:accent4>
          <a:srgbClr val="000000"/>
        </a:accent4>
        <a:accent5>
          <a:srgbClr val="AAB8E2"/>
        </a:accent5>
        <a:accent6>
          <a:srgbClr val="5CB9E7"/>
        </a:accent6>
        <a:hlink>
          <a:srgbClr val="FF66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CoastOfTheKeys_co_27_print_CrystalGraphics.com_PowerPoint_Templates</Template>
  <TotalTime>24542</TotalTime>
  <Words>2466</Words>
  <Application>Microsoft Office PowerPoint</Application>
  <PresentationFormat>Widescreen</PresentationFormat>
  <Paragraphs>318</Paragraphs>
  <Slides>28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ＭＳ Ｐゴシック</vt:lpstr>
      <vt:lpstr>Arial</vt:lpstr>
      <vt:lpstr>Arial Narrow</vt:lpstr>
      <vt:lpstr>Calibri</vt:lpstr>
      <vt:lpstr>CoastOfTheKeys_co_27_print_CrystalGraphics.com_PowerPoint_Templates</vt:lpstr>
      <vt:lpstr>Planning and Legal Issues Related to Climate Change</vt:lpstr>
      <vt:lpstr>The Facts About Climate Law,  Planning &amp; Policy</vt:lpstr>
      <vt:lpstr>PowerPoint Presentation</vt:lpstr>
      <vt:lpstr>US Approach to GHG Reductions</vt:lpstr>
      <vt:lpstr>The Law:  Where Does  Climate Change Show Up?</vt:lpstr>
      <vt:lpstr>PowerPoint Presentation</vt:lpstr>
      <vt:lpstr>Borough of Harvey Cedars v. Karan</vt:lpstr>
      <vt:lpstr>____________ Plaintiff v. Fossil Fuel Companies</vt:lpstr>
      <vt:lpstr>On a Recent Front-  Center for Biological Diversity v. USFWS (Potentially?)</vt:lpstr>
      <vt:lpstr>Future Flood Risk Litigation: Trends in Post Storm Theories</vt:lpstr>
      <vt:lpstr>Other Evolving Legal Aspects</vt:lpstr>
      <vt:lpstr>PowerPoint Presentation</vt:lpstr>
      <vt:lpstr>Basic State Legal Concepts in Government Actions/Liability for Capital Improvements  and Roads</vt:lpstr>
      <vt:lpstr>St. John’s County Post Jordan / Post Matthew</vt:lpstr>
      <vt:lpstr>Florida Policy on GHG Reductions and Climate</vt:lpstr>
      <vt:lpstr>Natural Hazards Coordination- SB 464</vt:lpstr>
      <vt:lpstr>What are local governments doing?</vt:lpstr>
      <vt:lpstr>Flood Peril Legislation (SB 1094)</vt:lpstr>
      <vt:lpstr>Recent and Current EAR Based Amendments</vt:lpstr>
      <vt:lpstr>Sample Planning Strategy </vt:lpstr>
      <vt:lpstr>Example Planning Efforts Around the State (not all listed)</vt:lpstr>
      <vt:lpstr>Monroe Road Elevation Considerations</vt:lpstr>
      <vt:lpstr>Initial Results – Elevation Conceptual Cost Estimates</vt:lpstr>
      <vt:lpstr>Some Solutions</vt:lpstr>
      <vt:lpstr>Public Trust Theories- Juliana v. U.S.</vt:lpstr>
      <vt:lpstr>US:  Your MTD is DENied</vt:lpstr>
      <vt:lpstr>PowerPoint Presentation</vt:lpstr>
      <vt:lpstr>Thank You  erin@deadylaw.com www.erindeadylaw.com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Strategy</dc:title>
  <dc:creator>Michael Despines</dc:creator>
  <cp:lastModifiedBy>User</cp:lastModifiedBy>
  <cp:revision>855</cp:revision>
  <dcterms:created xsi:type="dcterms:W3CDTF">2014-06-04T17:03:08Z</dcterms:created>
  <dcterms:modified xsi:type="dcterms:W3CDTF">2017-12-06T13:19:51Z</dcterms:modified>
</cp:coreProperties>
</file>